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9"/>
  </p:notesMasterIdLst>
  <p:sldIdLst>
    <p:sldId id="511" r:id="rId2"/>
    <p:sldId id="512" r:id="rId3"/>
    <p:sldId id="456" r:id="rId4"/>
    <p:sldId id="455" r:id="rId5"/>
    <p:sldId id="498" r:id="rId6"/>
    <p:sldId id="297" r:id="rId7"/>
    <p:sldId id="453" r:id="rId8"/>
    <p:sldId id="499" r:id="rId9"/>
    <p:sldId id="454" r:id="rId10"/>
    <p:sldId id="500" r:id="rId11"/>
    <p:sldId id="505" r:id="rId12"/>
    <p:sldId id="503" r:id="rId13"/>
    <p:sldId id="502" r:id="rId14"/>
    <p:sldId id="458" r:id="rId15"/>
    <p:sldId id="473" r:id="rId16"/>
    <p:sldId id="371" r:id="rId17"/>
    <p:sldId id="506" r:id="rId18"/>
    <p:sldId id="439" r:id="rId19"/>
    <p:sldId id="468" r:id="rId20"/>
    <p:sldId id="471" r:id="rId21"/>
    <p:sldId id="469" r:id="rId22"/>
    <p:sldId id="507" r:id="rId23"/>
    <p:sldId id="474" r:id="rId24"/>
    <p:sldId id="508" r:id="rId25"/>
    <p:sldId id="476" r:id="rId26"/>
    <p:sldId id="290" r:id="rId27"/>
    <p:sldId id="460" r:id="rId28"/>
    <p:sldId id="416" r:id="rId29"/>
    <p:sldId id="400" r:id="rId30"/>
    <p:sldId id="413" r:id="rId31"/>
    <p:sldId id="402" r:id="rId32"/>
    <p:sldId id="411" r:id="rId33"/>
    <p:sldId id="433" r:id="rId34"/>
    <p:sldId id="403" r:id="rId35"/>
    <p:sldId id="464" r:id="rId36"/>
    <p:sldId id="510" r:id="rId37"/>
    <p:sldId id="509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A600"/>
    <a:srgbClr val="8E4700"/>
    <a:srgbClr val="FF6600"/>
    <a:srgbClr val="6600FF"/>
    <a:srgbClr val="CC9900"/>
    <a:srgbClr val="800000"/>
    <a:srgbClr val="FF7C80"/>
    <a:srgbClr val="D04A00"/>
    <a:srgbClr val="EEE7C8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634" autoAdjust="0"/>
    <p:restoredTop sz="94660"/>
  </p:normalViewPr>
  <p:slideViewPr>
    <p:cSldViewPr snapToGrid="0">
      <p:cViewPr varScale="1">
        <p:scale>
          <a:sx n="73" d="100"/>
          <a:sy n="73" d="100"/>
        </p:scale>
        <p:origin x="43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AE57C3-F73E-41F8-AEBC-18727E20E630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E76493-62D4-47FE-AC99-1F0AA03D4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049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EB092-20D3-461D-9322-AA0876B8196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511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39417-AC29-4F63-A488-927E9AEA7D48}" type="datetimeFigureOut">
              <a:rPr lang="en-SG" smtClean="0"/>
              <a:t>9/9/2020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C95F2-7F97-45A9-BA46-B24979B6D0E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199850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7BB9F-04DD-4BEC-B746-E3998C50229B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9/9/2020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E75EF-0962-46B2-8C21-C0889BAC0DF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5590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84123-CFCC-4353-8B30-DE0CCE4E62CF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9/9/2020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E75EF-0962-46B2-8C21-C0889BAC0DF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6099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C3574-5682-4D4A-B7D7-D09D32527D76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9/9/2020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E75EF-0962-46B2-8C21-C0889BAC0DF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9785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39417-AC29-4F63-A488-927E9AEA7D48}" type="datetimeFigureOut">
              <a:rPr lang="en-SG" smtClean="0"/>
              <a:t>9/9/2020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C95F2-7F97-45A9-BA46-B24979B6D0E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859329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5E9A-42F9-486F-9660-92EBA8EB8FE1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9/9/2020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E75EF-0962-46B2-8C21-C0889BAC0DF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5833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32E85-1C3E-47BF-9080-3288461E28F3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9/9/2020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E75EF-0962-46B2-8C21-C0889BAC0DF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9456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D36C9-2413-4908-B4FF-B601868ED00B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9/9/2020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E75EF-0962-46B2-8C21-C0889BAC0DF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8853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10925-201A-4743-8853-90813EDB94FD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9/9/2020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E75EF-0962-46B2-8C21-C0889BAC0DF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2324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9BC20-88B9-463E-BD09-C473B6CD8F2E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9/9/2020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E75EF-0962-46B2-8C21-C0889BAC0DF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7071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39417-AC29-4F63-A488-927E9AEA7D48}" type="datetimeFigureOut">
              <a:rPr lang="en-SG" smtClean="0"/>
              <a:t>9/9/2020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C95F2-7F97-45A9-BA46-B24979B6D0E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827218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B05499-8E1A-487C-B00A-20F31C550463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9/9/2020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2E75EF-0962-46B2-8C21-C0889BAC0DF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552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11" Type="http://schemas.openxmlformats.org/officeDocument/2006/relationships/image" Target="../media/image7.png"/><Relationship Id="rId5" Type="http://schemas.openxmlformats.org/officeDocument/2006/relationships/image" Target="../media/image30.jpeg"/><Relationship Id="rId10" Type="http://schemas.openxmlformats.org/officeDocument/2006/relationships/image" Target="../media/image6.png"/><Relationship Id="rId4" Type="http://schemas.openxmlformats.org/officeDocument/2006/relationships/image" Target="../media/image29.jpeg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microsoft.com/office/2007/relationships/hdphoto" Target="../media/hdphoto4.wdp"/><Relationship Id="rId7" Type="http://schemas.openxmlformats.org/officeDocument/2006/relationships/image" Target="../media/image43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11" Type="http://schemas.openxmlformats.org/officeDocument/2006/relationships/image" Target="../media/image7.png"/><Relationship Id="rId5" Type="http://schemas.openxmlformats.org/officeDocument/2006/relationships/image" Target="../media/image41.jpeg"/><Relationship Id="rId10" Type="http://schemas.openxmlformats.org/officeDocument/2006/relationships/image" Target="../media/image6.png"/><Relationship Id="rId4" Type="http://schemas.openxmlformats.org/officeDocument/2006/relationships/image" Target="../media/image40.jpeg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7.png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microsoft.com/office/2007/relationships/hdphoto" Target="../media/hdphoto6.wdp"/><Relationship Id="rId11" Type="http://schemas.openxmlformats.org/officeDocument/2006/relationships/image" Target="../media/image5.png"/><Relationship Id="rId5" Type="http://schemas.openxmlformats.org/officeDocument/2006/relationships/image" Target="../media/image46.png"/><Relationship Id="rId10" Type="http://schemas.microsoft.com/office/2007/relationships/hdphoto" Target="../media/hdphoto4.wdp"/><Relationship Id="rId4" Type="http://schemas.microsoft.com/office/2007/relationships/hdphoto" Target="../media/hdphoto5.wdp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2.jpeg"/><Relationship Id="rId7" Type="http://schemas.openxmlformats.org/officeDocument/2006/relationships/image" Target="../media/image5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10" Type="http://schemas.openxmlformats.org/officeDocument/2006/relationships/image" Target="../media/image7.png"/><Relationship Id="rId4" Type="http://schemas.openxmlformats.org/officeDocument/2006/relationships/image" Target="../media/image60.jpeg"/><Relationship Id="rId9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6.jpeg"/><Relationship Id="rId7" Type="http://schemas.openxmlformats.org/officeDocument/2006/relationships/image" Target="../media/image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4.png"/><Relationship Id="rId4" Type="http://schemas.openxmlformats.org/officeDocument/2006/relationships/image" Target="../media/image6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9.jpeg"/><Relationship Id="rId7" Type="http://schemas.openxmlformats.org/officeDocument/2006/relationships/image" Target="../media/image72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11" Type="http://schemas.openxmlformats.org/officeDocument/2006/relationships/image" Target="../media/image7.png"/><Relationship Id="rId5" Type="http://schemas.openxmlformats.org/officeDocument/2006/relationships/image" Target="../media/image64.png"/><Relationship Id="rId10" Type="http://schemas.openxmlformats.org/officeDocument/2006/relationships/image" Target="../media/image6.png"/><Relationship Id="rId4" Type="http://schemas.openxmlformats.org/officeDocument/2006/relationships/image" Target="../media/image70.jpeg"/><Relationship Id="rId9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openxmlformats.org/officeDocument/2006/relationships/image" Target="../media/image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jpeg"/><Relationship Id="rId7" Type="http://schemas.microsoft.com/office/2007/relationships/hdphoto" Target="../media/hdphoto1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10" Type="http://schemas.openxmlformats.org/officeDocument/2006/relationships/image" Target="../media/image7.png"/><Relationship Id="rId4" Type="http://schemas.openxmlformats.org/officeDocument/2006/relationships/image" Target="../media/image10.jpeg"/><Relationship Id="rId9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6.png"/><Relationship Id="rId3" Type="http://schemas.openxmlformats.org/officeDocument/2006/relationships/image" Target="../media/image78.png"/><Relationship Id="rId7" Type="http://schemas.openxmlformats.org/officeDocument/2006/relationships/image" Target="../media/image80.jpeg"/><Relationship Id="rId12" Type="http://schemas.openxmlformats.org/officeDocument/2006/relationships/image" Target="../media/image5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11" Type="http://schemas.microsoft.com/office/2007/relationships/hdphoto" Target="../media/hdphoto12.wdp"/><Relationship Id="rId5" Type="http://schemas.openxmlformats.org/officeDocument/2006/relationships/image" Target="../media/image79.png"/><Relationship Id="rId10" Type="http://schemas.openxmlformats.org/officeDocument/2006/relationships/image" Target="../media/image82.png"/><Relationship Id="rId4" Type="http://schemas.microsoft.com/office/2007/relationships/hdphoto" Target="../media/hdphoto9.wdp"/><Relationship Id="rId9" Type="http://schemas.microsoft.com/office/2007/relationships/hdphoto" Target="../media/hdphoto11.wdp"/><Relationship Id="rId1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4.pn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10" Type="http://schemas.openxmlformats.org/officeDocument/2006/relationships/image" Target="../media/image7.png"/><Relationship Id="rId4" Type="http://schemas.openxmlformats.org/officeDocument/2006/relationships/image" Target="../media/image85.jpeg"/><Relationship Id="rId9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0.png"/><Relationship Id="rId7" Type="http://schemas.openxmlformats.org/officeDocument/2006/relationships/image" Target="../media/image6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91.jpeg"/><Relationship Id="rId4" Type="http://schemas.microsoft.com/office/2007/relationships/hdphoto" Target="../media/hdphoto14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5.wdp"/><Relationship Id="rId7" Type="http://schemas.microsoft.com/office/2007/relationships/hdphoto" Target="../media/hdphoto17.wdp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microsoft.com/office/2007/relationships/hdphoto" Target="../media/hdphoto16.wdp"/><Relationship Id="rId10" Type="http://schemas.openxmlformats.org/officeDocument/2006/relationships/image" Target="../media/image7.png"/><Relationship Id="rId4" Type="http://schemas.openxmlformats.org/officeDocument/2006/relationships/image" Target="../media/image93.png"/><Relationship Id="rId9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2.wdp"/><Relationship Id="rId7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microsoft.com/office/2007/relationships/hdphoto" Target="../media/hdphoto3.wdp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1.jpeg"/><Relationship Id="rId7" Type="http://schemas.openxmlformats.org/officeDocument/2006/relationships/image" Target="../media/image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9"/>
          <a:stretch/>
        </p:blipFill>
        <p:spPr>
          <a:xfrm>
            <a:off x="762487" y="813933"/>
            <a:ext cx="7087504" cy="6044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5467794" y="3036239"/>
            <a:ext cx="48974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2800" b="1" dirty="0" smtClean="0">
                <a:solidFill>
                  <a:srgbClr val="DAA600"/>
                </a:solidFill>
                <a:latin typeface="Bahnschrift" panose="020B0502040204020203" pitchFamily="34" charset="0"/>
              </a:rPr>
              <a:t>The Must See Show in Saigon</a:t>
            </a:r>
            <a:endParaRPr lang="en-SG" sz="2800" b="1" dirty="0">
              <a:solidFill>
                <a:srgbClr val="DAA600"/>
              </a:solidFill>
              <a:latin typeface="Bahnschrift" panose="020B0502040204020203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6155633" y="3007485"/>
            <a:ext cx="3370053" cy="28754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00332" y="3088257"/>
            <a:ext cx="638355" cy="33010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grpSp>
        <p:nvGrpSpPr>
          <p:cNvPr id="11" name="Group 10"/>
          <p:cNvGrpSpPr/>
          <p:nvPr/>
        </p:nvGrpSpPr>
        <p:grpSpPr>
          <a:xfrm>
            <a:off x="8090938" y="1276705"/>
            <a:ext cx="1937579" cy="1923117"/>
            <a:chOff x="6385235" y="74762"/>
            <a:chExt cx="3140451" cy="311701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572"/>
            <a:stretch/>
          </p:blipFill>
          <p:spPr>
            <a:xfrm>
              <a:off x="6437502" y="74762"/>
              <a:ext cx="3040380" cy="208046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851"/>
            <a:stretch/>
          </p:blipFill>
          <p:spPr>
            <a:xfrm>
              <a:off x="6385235" y="2182137"/>
              <a:ext cx="3140451" cy="1009636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633" y="1563704"/>
            <a:ext cx="1861326" cy="112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738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600326" y="783557"/>
            <a:ext cx="1469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b="1" dirty="0" smtClean="0"/>
              <a:t>A2. UNIQUE</a:t>
            </a:r>
            <a:endParaRPr lang="en-SG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7" r="1414"/>
          <a:stretch/>
        </p:blipFill>
        <p:spPr>
          <a:xfrm>
            <a:off x="250887" y="567431"/>
            <a:ext cx="7401464" cy="6290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3942916" y="2509394"/>
            <a:ext cx="3170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 dirty="0" smtClean="0">
                <a:solidFill>
                  <a:srgbClr val="C00000"/>
                </a:solidFill>
                <a:latin typeface="Copperplate Gothic Bold" panose="020E0705020206020404" pitchFamily="34" charset="0"/>
              </a:rPr>
              <a:t>2. UNIQUE</a:t>
            </a:r>
            <a:endParaRPr lang="en-SG" sz="3600" b="1" dirty="0">
              <a:solidFill>
                <a:srgbClr val="C00000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24754" y="5804892"/>
            <a:ext cx="446848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700" b="1" i="1" dirty="0" smtClean="0">
                <a:solidFill>
                  <a:schemeClr val="tx2">
                    <a:lumMod val="90000"/>
                  </a:schemeClr>
                </a:solidFill>
                <a:latin typeface="Copperplate Gothic Bold" panose="020E0705020206020404" pitchFamily="34" charset="0"/>
              </a:rPr>
              <a:t>… moments in  “sky &amp; earth” song</a:t>
            </a:r>
          </a:p>
          <a:p>
            <a:pPr algn="ctr"/>
            <a:endParaRPr lang="en-SG" sz="1700" b="1" i="1" dirty="0" smtClean="0">
              <a:solidFill>
                <a:schemeClr val="tx2">
                  <a:lumMod val="90000"/>
                </a:schemeClr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85025" y="1879823"/>
            <a:ext cx="443186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Trống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Đồng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đã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được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các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nghệ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nhân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đúc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nguyên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khối</a:t>
            </a:r>
            <a:r>
              <a:rPr lang="en-SG" sz="17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mới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tạo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được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tiếng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ngân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vang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rung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động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các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hình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ảnh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mỹ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thuật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văn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hóa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được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khắc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ghi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tinh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xảo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kế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thừa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nguyên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bản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từ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kỹ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thuật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đến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mỹ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thuật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tậo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nên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một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Trống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Đồng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là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văn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hóa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và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là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Quốc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Hồn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Quốc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Túy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của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người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Việt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Nam.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Tất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cả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được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nói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lên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trong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chương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trình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.</a:t>
            </a:r>
          </a:p>
          <a:p>
            <a:endParaRPr lang="en-SG" sz="1700" dirty="0" smtClean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7182262" y="1867305"/>
            <a:ext cx="45719" cy="1880558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grpSp>
        <p:nvGrpSpPr>
          <p:cNvPr id="12" name="Group 11"/>
          <p:cNvGrpSpPr/>
          <p:nvPr/>
        </p:nvGrpSpPr>
        <p:grpSpPr>
          <a:xfrm>
            <a:off x="10456849" y="-93716"/>
            <a:ext cx="1977627" cy="1962866"/>
            <a:chOff x="6385235" y="74762"/>
            <a:chExt cx="3140451" cy="311701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572"/>
            <a:stretch/>
          </p:blipFill>
          <p:spPr>
            <a:xfrm>
              <a:off x="6437502" y="74762"/>
              <a:ext cx="3040380" cy="208046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851"/>
            <a:stretch/>
          </p:blipFill>
          <p:spPr>
            <a:xfrm>
              <a:off x="6385235" y="2182137"/>
              <a:ext cx="3140451" cy="1009636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588" y="268593"/>
            <a:ext cx="1466652" cy="88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00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600326" y="783557"/>
            <a:ext cx="1469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b="1" dirty="0" smtClean="0"/>
              <a:t>A2. UNIQUE</a:t>
            </a:r>
            <a:endParaRPr lang="en-SG" b="1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5293297" y="783557"/>
            <a:ext cx="233994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427" y="0"/>
            <a:ext cx="10289573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-177913" y="2963322"/>
            <a:ext cx="321752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SG" sz="1700" b="1" i="1" dirty="0" smtClean="0">
                <a:solidFill>
                  <a:schemeClr val="bg1">
                    <a:lumMod val="95000"/>
                  </a:schemeClr>
                </a:solidFill>
                <a:latin typeface="Copperplate Gothic Bold" panose="020E0705020206020404" pitchFamily="34" charset="0"/>
              </a:rPr>
              <a:t>… THE UNIT INSTRUMENTS &amp; PERFORMANCE  </a:t>
            </a:r>
          </a:p>
          <a:p>
            <a:pPr algn="r"/>
            <a:endParaRPr lang="en-SG" sz="1700" b="1" i="1" dirty="0" smtClean="0">
              <a:solidFill>
                <a:schemeClr val="bg1">
                  <a:lumMod val="95000"/>
                </a:schemeClr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7" y="1040921"/>
            <a:ext cx="2896335" cy="4345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242529" y="4712622"/>
            <a:ext cx="4599765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Từ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những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dàn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trống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Sấm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đến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dàn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Trống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Trận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Quang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Trung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từ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những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“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tiếng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trống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Pa-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ra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-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nưng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”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đến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những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Trống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Da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Voi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Trống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của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người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Dao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Đỏ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Trống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Cơm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…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tất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cả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cùng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thi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đấu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và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hòa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thanh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với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nhau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là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tính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độc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đáo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của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dân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tộc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vùng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miền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và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sự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kết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hợp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của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các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dân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tộc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Việt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Nam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trong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tác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phẩm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: “The Fire of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Vienamese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Heart Beats”.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7523" y="321892"/>
            <a:ext cx="3170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 dirty="0" smtClean="0">
                <a:solidFill>
                  <a:srgbClr val="C00000"/>
                </a:solidFill>
                <a:latin typeface="Copperplate Gothic Bold" panose="020E0705020206020404" pitchFamily="34" charset="0"/>
              </a:rPr>
              <a:t>2. UNIQUE</a:t>
            </a:r>
            <a:endParaRPr lang="en-SG" sz="3600" b="1" dirty="0">
              <a:solidFill>
                <a:srgbClr val="C00000"/>
              </a:solidFill>
              <a:latin typeface="Copperplate Gothic Bold" panose="020E07050202060204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0264607" y="80944"/>
            <a:ext cx="1977627" cy="1962866"/>
            <a:chOff x="6385235" y="74762"/>
            <a:chExt cx="3140451" cy="311701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572"/>
            <a:stretch/>
          </p:blipFill>
          <p:spPr>
            <a:xfrm>
              <a:off x="6437502" y="74762"/>
              <a:ext cx="3040380" cy="208046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851"/>
            <a:stretch/>
          </p:blipFill>
          <p:spPr>
            <a:xfrm>
              <a:off x="6385235" y="2182137"/>
              <a:ext cx="3140451" cy="1009636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346" y="443253"/>
            <a:ext cx="1466652" cy="88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64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3" t="6536" r="13852" b="24777"/>
          <a:stretch/>
        </p:blipFill>
        <p:spPr>
          <a:xfrm>
            <a:off x="4758381" y="3670336"/>
            <a:ext cx="2408720" cy="317862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0" t="18443" r="11303"/>
          <a:stretch/>
        </p:blipFill>
        <p:spPr>
          <a:xfrm>
            <a:off x="7089979" y="3712519"/>
            <a:ext cx="1932603" cy="30673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3" t="21575" r="20849" b="20255"/>
          <a:stretch/>
        </p:blipFill>
        <p:spPr>
          <a:xfrm>
            <a:off x="8883804" y="3697857"/>
            <a:ext cx="1875913" cy="31601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6" t="22270" r="40603"/>
          <a:stretch/>
        </p:blipFill>
        <p:spPr>
          <a:xfrm>
            <a:off x="0" y="3778040"/>
            <a:ext cx="3203275" cy="307996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5" t="45986" r="17781" b="14287"/>
          <a:stretch/>
        </p:blipFill>
        <p:spPr>
          <a:xfrm>
            <a:off x="1166035" y="0"/>
            <a:ext cx="4734434" cy="3595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4" t="-10000" r="-19377" b="3407"/>
          <a:stretch/>
        </p:blipFill>
        <p:spPr>
          <a:xfrm>
            <a:off x="2959092" y="3350694"/>
            <a:ext cx="2331598" cy="349827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77571" y="905446"/>
            <a:ext cx="3170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 dirty="0" smtClean="0">
                <a:solidFill>
                  <a:srgbClr val="C00000"/>
                </a:solidFill>
                <a:latin typeface="Copperplate Gothic Bold" panose="020E0705020206020404" pitchFamily="34" charset="0"/>
              </a:rPr>
              <a:t>2. UNIQUE</a:t>
            </a:r>
            <a:endParaRPr lang="en-SG" sz="3600" b="1" dirty="0">
              <a:solidFill>
                <a:srgbClr val="C00000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54633" y="1254872"/>
            <a:ext cx="425898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SG" sz="1700" b="1" i="1" dirty="0" smtClean="0">
                <a:solidFill>
                  <a:schemeClr val="bg1">
                    <a:lumMod val="95000"/>
                  </a:schemeClr>
                </a:solidFill>
                <a:latin typeface="Copperplate Gothic Bold" panose="020E0705020206020404" pitchFamily="34" charset="0"/>
              </a:rPr>
              <a:t>… ORCHESTRA EAST &amp; WEST</a:t>
            </a:r>
          </a:p>
          <a:p>
            <a:pPr algn="r"/>
            <a:endParaRPr lang="en-SG" sz="1700" b="1" i="1" dirty="0" smtClean="0">
              <a:solidFill>
                <a:schemeClr val="bg1">
                  <a:lumMod val="95000"/>
                </a:schemeClr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8" t="38306" r="30903"/>
          <a:stretch/>
        </p:blipFill>
        <p:spPr>
          <a:xfrm>
            <a:off x="10364980" y="3697857"/>
            <a:ext cx="1827020" cy="315110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809441" y="1631607"/>
            <a:ext cx="597999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Lối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trình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diễn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nhạc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cụ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với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những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kỹ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thuật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mới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lạ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độc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đáo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của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những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>
                <a:solidFill>
                  <a:schemeClr val="tx1">
                    <a:lumMod val="95000"/>
                  </a:schemeClr>
                </a:solidFill>
              </a:rPr>
              <a:t>N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ghệ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sĩ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Ưu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Tú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và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những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nhạc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sĩ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đầy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nhiệt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huyết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trình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tấu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trên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nền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nhạc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nhẹ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đương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đại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“World music”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mang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âm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hưởng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dân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tộc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Việt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Nam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nhằm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giơi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thiệu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văn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hóa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Việt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Nam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đến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với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thế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giới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.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0213689" y="-114989"/>
            <a:ext cx="1977627" cy="1962866"/>
            <a:chOff x="6385235" y="74762"/>
            <a:chExt cx="3140451" cy="3117011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572"/>
            <a:stretch/>
          </p:blipFill>
          <p:spPr>
            <a:xfrm>
              <a:off x="6437502" y="74762"/>
              <a:ext cx="3040380" cy="2080461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851"/>
            <a:stretch/>
          </p:blipFill>
          <p:spPr>
            <a:xfrm>
              <a:off x="6385235" y="2182137"/>
              <a:ext cx="3140451" cy="1009636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428" y="247320"/>
            <a:ext cx="1466652" cy="88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29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38" t="30397" r="3387"/>
          <a:stretch/>
        </p:blipFill>
        <p:spPr>
          <a:xfrm>
            <a:off x="3347987" y="1726471"/>
            <a:ext cx="3817688" cy="27181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88" b="4929"/>
          <a:stretch/>
        </p:blipFill>
        <p:spPr>
          <a:xfrm>
            <a:off x="126" y="4463244"/>
            <a:ext cx="6508804" cy="23985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" t="39877" r="-311" b="-6836"/>
          <a:stretch/>
        </p:blipFill>
        <p:spPr>
          <a:xfrm>
            <a:off x="6192653" y="4453812"/>
            <a:ext cx="6015580" cy="26846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26" b="7224"/>
          <a:stretch/>
        </p:blipFill>
        <p:spPr>
          <a:xfrm>
            <a:off x="0" y="1735913"/>
            <a:ext cx="3339243" cy="269720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9" t="30881" r="20870" b="24229"/>
          <a:stretch/>
        </p:blipFill>
        <p:spPr>
          <a:xfrm>
            <a:off x="7112058" y="1714914"/>
            <a:ext cx="5070178" cy="276378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3649" y="249453"/>
            <a:ext cx="2981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 dirty="0">
                <a:solidFill>
                  <a:srgbClr val="C00000"/>
                </a:solidFill>
                <a:latin typeface="Copperplate Gothic Bold" panose="020E0705020206020404" pitchFamily="34" charset="0"/>
              </a:rPr>
              <a:t>3</a:t>
            </a:r>
            <a:r>
              <a:rPr lang="en-SG" sz="3600" b="1" dirty="0" smtClean="0">
                <a:solidFill>
                  <a:srgbClr val="C00000"/>
                </a:solidFill>
                <a:latin typeface="Copperplate Gothic Bold" panose="020E0705020206020404" pitchFamily="34" charset="0"/>
              </a:rPr>
              <a:t>. STYLE OF MUSIC</a:t>
            </a:r>
            <a:endParaRPr lang="en-SG" sz="3600" b="1" dirty="0">
              <a:solidFill>
                <a:srgbClr val="C00000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54528" y="334115"/>
            <a:ext cx="847164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Dàn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nhạc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trong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chương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trình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là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sự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kết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hợp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các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nhạc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cụ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phương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tây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nhạc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cụ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điện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tử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tất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cả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sẽ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tạo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nên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một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sự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hòa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thanh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đẹp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nhất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để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các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nhạc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cụ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dân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tộc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Việt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Nam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được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thăng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hoa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trình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tấu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bay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bổng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trên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nền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nhạc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nhẹ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đương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đại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“World music”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với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âm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hưởng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dân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tộc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Việt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nhằm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giới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thiệu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văn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hóa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Việt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Nam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đến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với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thế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giới</a:t>
            </a:r>
            <a:r>
              <a:rPr lang="en-SG" sz="17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dưới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góc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nhìn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quốc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tế</a:t>
            </a:r>
            <a:r>
              <a:rPr lang="en-SG" sz="17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đương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đại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9163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019138" y="2200360"/>
            <a:ext cx="841983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b="1" dirty="0" err="1" smtClean="0">
                <a:solidFill>
                  <a:schemeClr val="tx1">
                    <a:lumMod val="95000"/>
                  </a:schemeClr>
                </a:solidFill>
              </a:rPr>
              <a:t>Nhìn</a:t>
            </a:r>
            <a:r>
              <a:rPr lang="en-SG" b="1" dirty="0" smtClean="0">
                <a:solidFill>
                  <a:schemeClr val="tx1">
                    <a:lumMod val="95000"/>
                  </a:schemeClr>
                </a:solidFill>
              </a:rPr>
              <a:t>: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đẹp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trang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phục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và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nghệ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thuật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biểu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diễn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say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đắm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và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nhiệt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tình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của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mỗi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nghệ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sĩ</a:t>
            </a:r>
            <a:endParaRPr lang="en-SG" dirty="0" smtClean="0">
              <a:solidFill>
                <a:schemeClr val="tx1">
                  <a:lumMod val="95000"/>
                </a:schemeClr>
              </a:solidFill>
            </a:endParaRPr>
          </a:p>
          <a:p>
            <a:endParaRPr lang="en-SG" sz="1500" dirty="0" smtClean="0">
              <a:solidFill>
                <a:schemeClr val="tx1">
                  <a:lumMod val="95000"/>
                </a:schemeClr>
              </a:solidFill>
            </a:endParaRPr>
          </a:p>
          <a:p>
            <a:r>
              <a:rPr lang="en-SG" b="1" dirty="0" err="1">
                <a:solidFill>
                  <a:schemeClr val="tx1">
                    <a:lumMod val="95000"/>
                  </a:schemeClr>
                </a:solidFill>
              </a:rPr>
              <a:t>Chạm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: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Khán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giả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sẽ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được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trải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nghiệm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nghe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live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mộc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bên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ngoài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đời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thực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và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chơi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thử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một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số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nhạc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cụ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dân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tộc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VN… qua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phần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tham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quan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bộ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sưu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tập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nhạc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cụ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và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văn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hóa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VN</a:t>
            </a:r>
          </a:p>
          <a:p>
            <a:endParaRPr lang="en-SG" sz="1500" b="1" dirty="0" smtClean="0">
              <a:solidFill>
                <a:schemeClr val="tx1">
                  <a:lumMod val="95000"/>
                </a:schemeClr>
              </a:solidFill>
            </a:endParaRPr>
          </a:p>
          <a:p>
            <a:r>
              <a:rPr lang="en-SG" b="1" dirty="0" err="1">
                <a:solidFill>
                  <a:schemeClr val="tx1">
                    <a:lumMod val="95000"/>
                  </a:schemeClr>
                </a:solidFill>
              </a:rPr>
              <a:t>Nếm</a:t>
            </a:r>
            <a:r>
              <a:rPr lang="en-SG" b="1" dirty="0">
                <a:solidFill>
                  <a:schemeClr val="tx1">
                    <a:lumMod val="95000"/>
                  </a:schemeClr>
                </a:solidFill>
              </a:rPr>
              <a:t>: 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5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loại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thức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uống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tiêu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biểu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và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đặc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sắc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vùng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miền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sẽ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cho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khan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giả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trải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nghiệm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trước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trong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và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sau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chương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trình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biểu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diễn</a:t>
            </a:r>
            <a:endParaRPr lang="en-SG" dirty="0">
              <a:solidFill>
                <a:schemeClr val="tx1">
                  <a:lumMod val="95000"/>
                </a:schemeClr>
              </a:solidFill>
            </a:endParaRPr>
          </a:p>
          <a:p>
            <a:endParaRPr lang="en-SG" sz="1500" b="1" dirty="0" smtClean="0">
              <a:solidFill>
                <a:schemeClr val="tx1">
                  <a:lumMod val="95000"/>
                </a:schemeClr>
              </a:solidFill>
            </a:endParaRPr>
          </a:p>
          <a:p>
            <a:r>
              <a:rPr lang="en-SG" b="1" dirty="0" err="1">
                <a:solidFill>
                  <a:schemeClr val="tx1">
                    <a:lumMod val="95000"/>
                  </a:schemeClr>
                </a:solidFill>
              </a:rPr>
              <a:t>Mùi</a:t>
            </a:r>
            <a:r>
              <a:rPr lang="en-SG" b="1" dirty="0">
                <a:solidFill>
                  <a:schemeClr val="tx1">
                    <a:lumMod val="95000"/>
                  </a:schemeClr>
                </a:solidFill>
              </a:rPr>
              <a:t>: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Mùi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đặc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trưng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trong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Show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và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mùi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Trầm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hương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cho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bài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cuối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cùng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đặc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biệt</a:t>
            </a:r>
            <a:endParaRPr lang="en-SG" dirty="0">
              <a:solidFill>
                <a:schemeClr val="tx1">
                  <a:lumMod val="95000"/>
                </a:schemeClr>
              </a:solidFill>
            </a:endParaRPr>
          </a:p>
          <a:p>
            <a:endParaRPr lang="en-SG" b="1" dirty="0" smtClean="0">
              <a:solidFill>
                <a:schemeClr val="tx1">
                  <a:lumMod val="95000"/>
                </a:schemeClr>
              </a:solidFill>
            </a:endParaRPr>
          </a:p>
          <a:p>
            <a:r>
              <a:rPr lang="en-SG" b="1" dirty="0" err="1" smtClean="0">
                <a:solidFill>
                  <a:schemeClr val="tx1">
                    <a:lumMod val="95000"/>
                  </a:schemeClr>
                </a:solidFill>
              </a:rPr>
              <a:t>Nghe</a:t>
            </a:r>
            <a:r>
              <a:rPr lang="en-SG" b="1" dirty="0" smtClean="0">
                <a:solidFill>
                  <a:schemeClr val="tx1">
                    <a:lumMod val="95000"/>
                  </a:schemeClr>
                </a:solidFill>
              </a:rPr>
              <a:t>: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Âm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thanh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trung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thực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và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mộc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, live performance</a:t>
            </a:r>
          </a:p>
          <a:p>
            <a:endParaRPr lang="en-SG" dirty="0" smtClean="0">
              <a:solidFill>
                <a:schemeClr val="tx1">
                  <a:lumMod val="95000"/>
                </a:schemeClr>
              </a:solidFill>
            </a:endParaRPr>
          </a:p>
          <a:p>
            <a:endParaRPr lang="en-SG" dirty="0" smtClean="0">
              <a:solidFill>
                <a:schemeClr val="tx1">
                  <a:lumMod val="95000"/>
                </a:schemeClr>
              </a:solidFill>
            </a:endParaRPr>
          </a:p>
          <a:p>
            <a:endParaRPr lang="en-SG" dirty="0" smtClean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3074" name="Picture 2" descr="Kết quả hình ảnh cho 5 senses logo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6623" y="2854398"/>
            <a:ext cx="3170365" cy="173515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489319" y="1226333"/>
            <a:ext cx="3774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FIVE SENSES EXPERIENCE</a:t>
            </a:r>
            <a:endParaRPr lang="en-SG" sz="2400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03815" y="599906"/>
            <a:ext cx="4281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 dirty="0">
                <a:solidFill>
                  <a:srgbClr val="C00000"/>
                </a:solidFill>
                <a:latin typeface="Copperplate Gothic Bold" panose="020E0705020206020404" pitchFamily="34" charset="0"/>
              </a:rPr>
              <a:t>3</a:t>
            </a:r>
            <a:r>
              <a:rPr lang="en-SG" sz="3600" b="1" dirty="0" smtClean="0">
                <a:solidFill>
                  <a:srgbClr val="C00000"/>
                </a:solidFill>
                <a:latin typeface="Copperplate Gothic Bold" panose="020E0705020206020404" pitchFamily="34" charset="0"/>
              </a:rPr>
              <a:t>. EXPERIENCE</a:t>
            </a:r>
            <a:endParaRPr lang="en-SG" sz="3600" b="1" dirty="0">
              <a:solidFill>
                <a:srgbClr val="C00000"/>
              </a:solidFill>
              <a:latin typeface="Copperplate Gothic Bold" panose="020E07050202060204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0264607" y="80944"/>
            <a:ext cx="1977627" cy="1962866"/>
            <a:chOff x="6385235" y="74762"/>
            <a:chExt cx="3140451" cy="311701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572"/>
            <a:stretch/>
          </p:blipFill>
          <p:spPr>
            <a:xfrm>
              <a:off x="6437502" y="74762"/>
              <a:ext cx="3040380" cy="208046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851"/>
            <a:stretch/>
          </p:blipFill>
          <p:spPr>
            <a:xfrm>
              <a:off x="6385235" y="2182137"/>
              <a:ext cx="3140451" cy="1009636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346" y="443253"/>
            <a:ext cx="1466652" cy="88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78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ết quả hình ảnh cho 5 senses logo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735" y="2216625"/>
            <a:ext cx="3170365" cy="173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media1.picsearch.com/is?l_WLwHOMEAjM9vP80Pv10xKDTUBR5y_hMo99mZ_-WNE&amp;height=2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028" y="2224898"/>
            <a:ext cx="2594120" cy="172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media1.picsearch.com/is?w4l8wos6yBu0y8EjwmtCpnAY4LVe2fVhnhIlqb5JnAQ&amp;height=19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148" y="2216625"/>
            <a:ext cx="2361897" cy="177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media1.picsearch.com/is?x5UmSqpi2qgmsVqP2e6jYGdTEqDs9nUngTg1rDuiJWI&amp;height=28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7045" y="2224898"/>
            <a:ext cx="2097164" cy="179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media4.picsearch.com/is?XAv1EAQ6NITNXA7b3BUgxlIWag9hJZIZG0j9CXUDxrk&amp;height=3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73682" y="3635341"/>
            <a:ext cx="2152650" cy="324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s://media1.picsearch.com/is?r9h26KMEtDg0aK44wkkm_vAphxPwPNrBPWUwS0giRRU&amp;height=24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905" y="4183029"/>
            <a:ext cx="2983958" cy="215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489319" y="1226333"/>
            <a:ext cx="3774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FIVE SENSES EXPERIENCE</a:t>
            </a:r>
            <a:endParaRPr lang="en-SG" sz="2400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03815" y="599906"/>
            <a:ext cx="4281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 dirty="0">
                <a:solidFill>
                  <a:srgbClr val="C00000"/>
                </a:solidFill>
                <a:latin typeface="Copperplate Gothic Bold" panose="020E0705020206020404" pitchFamily="34" charset="0"/>
              </a:rPr>
              <a:t>3</a:t>
            </a:r>
            <a:r>
              <a:rPr lang="en-SG" sz="3600" b="1" dirty="0" smtClean="0">
                <a:solidFill>
                  <a:srgbClr val="C00000"/>
                </a:solidFill>
                <a:latin typeface="Copperplate Gothic Bold" panose="020E0705020206020404" pitchFamily="34" charset="0"/>
              </a:rPr>
              <a:t>. EXPERIENCE</a:t>
            </a:r>
            <a:endParaRPr lang="en-SG" sz="3600" b="1" dirty="0">
              <a:solidFill>
                <a:srgbClr val="C00000"/>
              </a:solidFill>
              <a:latin typeface="Copperplate Gothic Bold" panose="020E07050202060204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0264607" y="80944"/>
            <a:ext cx="1977627" cy="1962866"/>
            <a:chOff x="6385235" y="74762"/>
            <a:chExt cx="3140451" cy="311701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572"/>
            <a:stretch/>
          </p:blipFill>
          <p:spPr>
            <a:xfrm>
              <a:off x="6437502" y="74762"/>
              <a:ext cx="3040380" cy="2080461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851"/>
            <a:stretch/>
          </p:blipFill>
          <p:spPr>
            <a:xfrm>
              <a:off x="6385235" y="2182137"/>
              <a:ext cx="3140451" cy="1009636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346" y="443253"/>
            <a:ext cx="1466652" cy="88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3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0904" y="2298452"/>
            <a:ext cx="4111096" cy="1763954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310164" y="4857766"/>
            <a:ext cx="6471770" cy="1398206"/>
          </a:xfrm>
        </p:spPr>
        <p:txBody>
          <a:bodyPr>
            <a:noAutofit/>
          </a:bodyPr>
          <a:lstStyle/>
          <a:p>
            <a:pPr marL="60958" indent="0">
              <a:lnSpc>
                <a:spcPct val="120000"/>
              </a:lnSpc>
              <a:buNone/>
            </a:pPr>
            <a:r>
              <a:rPr lang="en-US" sz="1400" b="1" dirty="0" err="1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Tham</a:t>
            </a:r>
            <a:r>
              <a:rPr lang="en-US" sz="1400" b="1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1400" b="1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trải</a:t>
            </a:r>
            <a:r>
              <a:rPr lang="en-US" sz="1400" b="1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nghiệm</a:t>
            </a:r>
            <a:r>
              <a:rPr lang="en-US" sz="1400" b="1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nhạc</a:t>
            </a:r>
            <a:r>
              <a:rPr lang="en-US" sz="1400" b="1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cụ</a:t>
            </a:r>
            <a:endParaRPr lang="en-US" sz="1400" b="1" dirty="0" smtClean="0">
              <a:solidFill>
                <a:schemeClr val="tx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60958" indent="0">
              <a:lnSpc>
                <a:spcPct val="120000"/>
              </a:lnSpc>
              <a:buNone/>
            </a:pPr>
            <a:r>
              <a:rPr lang="en-US" sz="1400" b="1" dirty="0" err="1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1400" b="1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gian</a:t>
            </a:r>
            <a:r>
              <a:rPr lang="en-US" sz="1400" b="1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chụp</a:t>
            </a:r>
            <a:r>
              <a:rPr lang="en-US" sz="1400" b="1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1400" b="1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1400" b="1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nghệ</a:t>
            </a:r>
            <a:r>
              <a:rPr lang="en-US" sz="1400" b="1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sĩ</a:t>
            </a:r>
            <a:r>
              <a:rPr lang="en-US" sz="1400" b="1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1400" b="1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khu</a:t>
            </a:r>
            <a:r>
              <a:rPr lang="en-US" sz="1400" b="1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lưu</a:t>
            </a:r>
            <a:r>
              <a:rPr lang="en-US" sz="1400" b="1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niệm</a:t>
            </a:r>
            <a:r>
              <a:rPr lang="en-US" sz="1400" b="1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1400" b="1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chuẩn</a:t>
            </a:r>
            <a:r>
              <a:rPr lang="en-US" sz="1400" b="1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1400" b="1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sẵn</a:t>
            </a:r>
            <a:endParaRPr lang="en-US" sz="1400" b="1" dirty="0" smtClean="0">
              <a:solidFill>
                <a:schemeClr val="tx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60958" indent="0">
              <a:lnSpc>
                <a:spcPct val="120000"/>
              </a:lnSpc>
              <a:buNone/>
            </a:pPr>
            <a:r>
              <a:rPr lang="en-US" sz="1400" b="1" dirty="0" err="1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Giao</a:t>
            </a:r>
            <a:r>
              <a:rPr lang="en-US" sz="1400" b="1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lưu</a:t>
            </a:r>
            <a:r>
              <a:rPr lang="en-US" sz="1400" b="1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1400" b="1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1400" b="1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nghệ</a:t>
            </a:r>
            <a:r>
              <a:rPr lang="en-US" sz="1400" b="1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sĩ</a:t>
            </a:r>
            <a:r>
              <a:rPr lang="en-US" sz="1400" b="1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1400" b="1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chương</a:t>
            </a:r>
            <a:r>
              <a:rPr lang="en-US" sz="1400" b="1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trình</a:t>
            </a:r>
            <a:endParaRPr lang="en-US" sz="1400" b="1" dirty="0">
              <a:solidFill>
                <a:schemeClr val="tx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472" y="2288391"/>
            <a:ext cx="3649448" cy="177403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902" r="11689" b="12179"/>
          <a:stretch/>
        </p:blipFill>
        <p:spPr>
          <a:xfrm>
            <a:off x="-9560" y="2286950"/>
            <a:ext cx="4501047" cy="1786979"/>
          </a:xfrm>
          <a:prstGeom prst="rect">
            <a:avLst/>
          </a:prstGeom>
        </p:spPr>
      </p:pic>
      <p:pic>
        <p:nvPicPr>
          <p:cNvPr id="9" name="Picture 2" descr="Kết quả hình ảnh cho 5 senses logo 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577" y="4805161"/>
            <a:ext cx="2314587" cy="126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489319" y="1226333"/>
            <a:ext cx="3774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FIVE SENSES EXPERIENCE</a:t>
            </a:r>
            <a:endParaRPr lang="en-SG" sz="2400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03815" y="599906"/>
            <a:ext cx="4281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 dirty="0">
                <a:solidFill>
                  <a:srgbClr val="C00000"/>
                </a:solidFill>
                <a:latin typeface="Copperplate Gothic Bold" panose="020E0705020206020404" pitchFamily="34" charset="0"/>
              </a:rPr>
              <a:t>3</a:t>
            </a:r>
            <a:r>
              <a:rPr lang="en-SG" sz="3600" b="1" dirty="0" smtClean="0">
                <a:solidFill>
                  <a:srgbClr val="C00000"/>
                </a:solidFill>
                <a:latin typeface="Copperplate Gothic Bold" panose="020E0705020206020404" pitchFamily="34" charset="0"/>
              </a:rPr>
              <a:t>. EXPERIENCE</a:t>
            </a:r>
            <a:endParaRPr lang="en-SG" sz="3600" b="1" dirty="0">
              <a:solidFill>
                <a:srgbClr val="C00000"/>
              </a:solidFill>
              <a:latin typeface="Copperplate Gothic Bold" panose="020E07050202060204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0264607" y="80944"/>
            <a:ext cx="1977627" cy="1962866"/>
            <a:chOff x="6385235" y="74762"/>
            <a:chExt cx="3140451" cy="311701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572"/>
            <a:stretch/>
          </p:blipFill>
          <p:spPr>
            <a:xfrm>
              <a:off x="6437502" y="74762"/>
              <a:ext cx="3040380" cy="2080461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851"/>
            <a:stretch/>
          </p:blipFill>
          <p:spPr>
            <a:xfrm>
              <a:off x="6385235" y="2182137"/>
              <a:ext cx="3140451" cy="1009636"/>
            </a:xfrm>
            <a:prstGeom prst="rect">
              <a:avLst/>
            </a:prstGeom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346" y="443253"/>
            <a:ext cx="1466652" cy="88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17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68171" y="1582899"/>
            <a:ext cx="18174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3600" b="1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</a:rPr>
              <a:t>Contents</a:t>
            </a:r>
            <a:endParaRPr lang="en-SG" sz="3600" b="1" dirty="0">
              <a:solidFill>
                <a:schemeClr val="bg2">
                  <a:lumMod val="40000"/>
                  <a:lumOff val="60000"/>
                </a:schemeClr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43803" y="2554670"/>
            <a:ext cx="45719" cy="248812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09567" y="2648036"/>
            <a:ext cx="3198568" cy="2169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SG" b="1" dirty="0" smtClean="0">
                <a:solidFill>
                  <a:schemeClr val="tx1">
                    <a:lumMod val="85000"/>
                  </a:schemeClr>
                </a:solidFill>
              </a:rPr>
              <a:t>A. About “SHAPE OF SOUND”</a:t>
            </a:r>
          </a:p>
          <a:p>
            <a:pPr>
              <a:lnSpc>
                <a:spcPct val="150000"/>
              </a:lnSpc>
            </a:pPr>
            <a:r>
              <a:rPr lang="en-SG" b="1" dirty="0" smtClean="0">
                <a:solidFill>
                  <a:srgbClr val="FF0000"/>
                </a:solidFill>
              </a:rPr>
              <a:t>B. </a:t>
            </a:r>
            <a:r>
              <a:rPr lang="en-SG" b="1" dirty="0" err="1" smtClean="0">
                <a:solidFill>
                  <a:srgbClr val="FF0000"/>
                </a:solidFill>
              </a:rPr>
              <a:t>Nội</a:t>
            </a:r>
            <a:r>
              <a:rPr lang="en-SG" b="1" dirty="0" smtClean="0">
                <a:solidFill>
                  <a:srgbClr val="FF0000"/>
                </a:solidFill>
              </a:rPr>
              <a:t> dung </a:t>
            </a:r>
            <a:r>
              <a:rPr lang="en-SG" b="1" dirty="0" err="1" smtClean="0">
                <a:solidFill>
                  <a:srgbClr val="FF0000"/>
                </a:solidFill>
              </a:rPr>
              <a:t>âm</a:t>
            </a:r>
            <a:r>
              <a:rPr lang="en-SG" b="1" dirty="0" smtClean="0">
                <a:solidFill>
                  <a:srgbClr val="FF0000"/>
                </a:solidFill>
              </a:rPr>
              <a:t> </a:t>
            </a:r>
            <a:r>
              <a:rPr lang="en-SG" b="1" dirty="0" err="1" smtClean="0">
                <a:solidFill>
                  <a:srgbClr val="FF0000"/>
                </a:solidFill>
              </a:rPr>
              <a:t>nhạc</a:t>
            </a:r>
            <a:r>
              <a:rPr lang="en-SG" b="1" dirty="0" smtClean="0">
                <a:solidFill>
                  <a:srgbClr val="FF0000"/>
                </a:solidFill>
              </a:rPr>
              <a:t> &amp; </a:t>
            </a:r>
            <a:r>
              <a:rPr lang="en-SG" b="1" dirty="0" err="1" smtClean="0">
                <a:solidFill>
                  <a:srgbClr val="FF0000"/>
                </a:solidFill>
              </a:rPr>
              <a:t>cảm</a:t>
            </a:r>
            <a:r>
              <a:rPr lang="en-SG" b="1" dirty="0" smtClean="0">
                <a:solidFill>
                  <a:srgbClr val="FF0000"/>
                </a:solidFill>
              </a:rPr>
              <a:t> </a:t>
            </a:r>
            <a:r>
              <a:rPr lang="en-SG" b="1" dirty="0" err="1" smtClean="0">
                <a:solidFill>
                  <a:srgbClr val="FF0000"/>
                </a:solidFill>
              </a:rPr>
              <a:t>xúc</a:t>
            </a:r>
            <a:endParaRPr lang="en-SG" b="1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SG" b="1" dirty="0">
                <a:solidFill>
                  <a:schemeClr val="tx1">
                    <a:lumMod val="85000"/>
                  </a:schemeClr>
                </a:solidFill>
              </a:rPr>
              <a:t>C</a:t>
            </a:r>
            <a:r>
              <a:rPr lang="en-SG" b="1" dirty="0" smtClean="0">
                <a:solidFill>
                  <a:schemeClr val="tx1">
                    <a:lumMod val="85000"/>
                  </a:schemeClr>
                </a:solidFill>
              </a:rPr>
              <a:t>. </a:t>
            </a:r>
            <a:r>
              <a:rPr lang="en-SG" b="1" dirty="0" err="1" smtClean="0">
                <a:solidFill>
                  <a:schemeClr val="tx1">
                    <a:lumMod val="85000"/>
                  </a:schemeClr>
                </a:solidFill>
              </a:rPr>
              <a:t>Địa</a:t>
            </a:r>
            <a:r>
              <a:rPr lang="en-SG" b="1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SG" b="1" dirty="0" err="1" smtClean="0">
                <a:solidFill>
                  <a:schemeClr val="tx1">
                    <a:lumMod val="85000"/>
                  </a:schemeClr>
                </a:solidFill>
              </a:rPr>
              <a:t>điểm</a:t>
            </a:r>
            <a:r>
              <a:rPr lang="en-SG" b="1" dirty="0" smtClean="0">
                <a:solidFill>
                  <a:schemeClr val="tx1">
                    <a:lumMod val="85000"/>
                  </a:schemeClr>
                </a:solidFill>
              </a:rPr>
              <a:t> &amp; </a:t>
            </a:r>
            <a:r>
              <a:rPr lang="en-SG" b="1" dirty="0" err="1" smtClean="0">
                <a:solidFill>
                  <a:schemeClr val="tx1">
                    <a:lumMod val="85000"/>
                  </a:schemeClr>
                </a:solidFill>
              </a:rPr>
              <a:t>cơ</a:t>
            </a:r>
            <a:r>
              <a:rPr lang="en-SG" b="1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SG" b="1" dirty="0" err="1" smtClean="0">
                <a:solidFill>
                  <a:schemeClr val="tx1">
                    <a:lumMod val="85000"/>
                  </a:schemeClr>
                </a:solidFill>
              </a:rPr>
              <a:t>sở</a:t>
            </a:r>
            <a:r>
              <a:rPr lang="en-SG" b="1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SG" b="1" dirty="0" err="1" smtClean="0">
                <a:solidFill>
                  <a:schemeClr val="tx1">
                    <a:lumMod val="85000"/>
                  </a:schemeClr>
                </a:solidFill>
              </a:rPr>
              <a:t>vật</a:t>
            </a:r>
            <a:r>
              <a:rPr lang="en-SG" b="1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SG" b="1" dirty="0" err="1" smtClean="0">
                <a:solidFill>
                  <a:schemeClr val="tx1">
                    <a:lumMod val="85000"/>
                  </a:schemeClr>
                </a:solidFill>
              </a:rPr>
              <a:t>chất</a:t>
            </a:r>
            <a:endParaRPr lang="en-SG" b="1" dirty="0" smtClean="0">
              <a:solidFill>
                <a:schemeClr val="tx1">
                  <a:lumMod val="8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SG" b="1" dirty="0">
                <a:solidFill>
                  <a:schemeClr val="tx1">
                    <a:lumMod val="85000"/>
                  </a:schemeClr>
                </a:solidFill>
              </a:rPr>
              <a:t>D</a:t>
            </a:r>
            <a:r>
              <a:rPr lang="en-SG" b="1" dirty="0" smtClean="0">
                <a:solidFill>
                  <a:schemeClr val="tx1">
                    <a:lumMod val="85000"/>
                  </a:schemeClr>
                </a:solidFill>
              </a:rPr>
              <a:t>. </a:t>
            </a:r>
            <a:r>
              <a:rPr lang="en-SG" b="1" dirty="0" err="1" smtClean="0">
                <a:solidFill>
                  <a:schemeClr val="tx1">
                    <a:lumMod val="85000"/>
                  </a:schemeClr>
                </a:solidFill>
              </a:rPr>
              <a:t>Đoàn</a:t>
            </a:r>
            <a:r>
              <a:rPr lang="en-SG" b="1" dirty="0" smtClean="0">
                <a:solidFill>
                  <a:schemeClr val="tx1">
                    <a:lumMod val="85000"/>
                  </a:schemeClr>
                </a:solidFill>
              </a:rPr>
              <a:t> ca </a:t>
            </a:r>
            <a:r>
              <a:rPr lang="en-SG" b="1" dirty="0" err="1" smtClean="0">
                <a:solidFill>
                  <a:schemeClr val="tx1">
                    <a:lumMod val="85000"/>
                  </a:schemeClr>
                </a:solidFill>
              </a:rPr>
              <a:t>múa</a:t>
            </a:r>
            <a:r>
              <a:rPr lang="en-SG" b="1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SG" b="1" dirty="0" err="1" smtClean="0">
                <a:solidFill>
                  <a:schemeClr val="tx1">
                    <a:lumMod val="85000"/>
                  </a:schemeClr>
                </a:solidFill>
              </a:rPr>
              <a:t>nhạc</a:t>
            </a:r>
            <a:r>
              <a:rPr lang="en-SG" b="1" dirty="0" smtClean="0">
                <a:solidFill>
                  <a:schemeClr val="tx1">
                    <a:lumMod val="85000"/>
                  </a:schemeClr>
                </a:solidFill>
              </a:rPr>
              <a:t> music one</a:t>
            </a:r>
          </a:p>
          <a:p>
            <a:pPr>
              <a:lnSpc>
                <a:spcPct val="150000"/>
              </a:lnSpc>
            </a:pPr>
            <a:r>
              <a:rPr lang="en-SG" b="1" dirty="0">
                <a:solidFill>
                  <a:schemeClr val="tx1">
                    <a:lumMod val="85000"/>
                  </a:schemeClr>
                </a:solidFill>
              </a:rPr>
              <a:t>E</a:t>
            </a:r>
            <a:r>
              <a:rPr lang="en-SG" b="1" dirty="0" smtClean="0">
                <a:solidFill>
                  <a:schemeClr val="tx1">
                    <a:lumMod val="85000"/>
                  </a:schemeClr>
                </a:solidFill>
              </a:rPr>
              <a:t>. Time table</a:t>
            </a:r>
            <a:endParaRPr lang="en-SG" b="1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19133" y="4538586"/>
            <a:ext cx="48974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2800" b="1" dirty="0" smtClean="0">
                <a:solidFill>
                  <a:srgbClr val="DAA600"/>
                </a:solidFill>
                <a:latin typeface="Bahnschrift" panose="020B0502040204020203" pitchFamily="34" charset="0"/>
              </a:rPr>
              <a:t>The Must See Show in Saigon</a:t>
            </a:r>
            <a:endParaRPr lang="en-SG" sz="2800" b="1" dirty="0">
              <a:solidFill>
                <a:srgbClr val="DAA600"/>
              </a:solidFill>
              <a:latin typeface="Bahnschrift" panose="020B0502040204020203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842548" y="2043810"/>
            <a:ext cx="2377138" cy="2359395"/>
            <a:chOff x="6385235" y="74762"/>
            <a:chExt cx="3140451" cy="311701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572"/>
            <a:stretch/>
          </p:blipFill>
          <p:spPr>
            <a:xfrm>
              <a:off x="6437502" y="74762"/>
              <a:ext cx="3040380" cy="208046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851"/>
            <a:stretch/>
          </p:blipFill>
          <p:spPr>
            <a:xfrm>
              <a:off x="6385235" y="2182137"/>
              <a:ext cx="3140451" cy="1009636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720" y="2648036"/>
            <a:ext cx="1643517" cy="99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9412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66878" y="5726048"/>
            <a:ext cx="2207055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600" b="1" dirty="0" smtClean="0">
                <a:solidFill>
                  <a:srgbClr val="D04A00"/>
                </a:solidFill>
              </a:rPr>
              <a:t>ÂM THANH CỦA MỘC</a:t>
            </a:r>
          </a:p>
          <a:p>
            <a:pPr algn="ctr"/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Các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nhạc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cụ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bằng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Gỗ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, Tre,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Trúc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với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nhiều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loại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và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lối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trình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diễn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khác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nhau</a:t>
            </a:r>
            <a:endParaRPr lang="en-SG" sz="1500" dirty="0" smtClean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0531" y="2979584"/>
            <a:ext cx="283205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600" b="1" dirty="0" smtClean="0">
                <a:solidFill>
                  <a:srgbClr val="D04A00"/>
                </a:solidFill>
              </a:rPr>
              <a:t>ÂM THANH CỦA KIM</a:t>
            </a:r>
          </a:p>
          <a:p>
            <a:pPr algn="ctr"/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Cồng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Chiêng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Chuông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Mỏ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đồng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được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phối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hợp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trên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nền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nhạc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,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746945" y="5905122"/>
            <a:ext cx="289179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600" b="1" dirty="0" smtClean="0">
                <a:solidFill>
                  <a:srgbClr val="D04A00"/>
                </a:solidFill>
              </a:rPr>
              <a:t>ÂM THANH CỦA THỔ</a:t>
            </a:r>
          </a:p>
          <a:p>
            <a:pPr algn="ctr"/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Đàn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Đá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VN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sẽ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được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nâng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tầm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biểu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diễn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với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các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nhạc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cụ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đương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đại</a:t>
            </a:r>
            <a:endParaRPr lang="en-SG" sz="1500" dirty="0" smtClean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29750" y="5590962"/>
            <a:ext cx="2729411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600" b="1" dirty="0" smtClean="0">
                <a:solidFill>
                  <a:srgbClr val="D04A00"/>
                </a:solidFill>
              </a:rPr>
              <a:t>ÂM THANH CỦA SUỐI</a:t>
            </a:r>
          </a:p>
          <a:p>
            <a:pPr algn="ctr"/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Các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nhạc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cụ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với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kỹ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thuật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réo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rắc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mô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tả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hình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tượng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ngoài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âm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nhạc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còn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có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Thanh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âm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cuộc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sống</a:t>
            </a:r>
            <a:endParaRPr lang="en-SG" sz="1500" dirty="0" smtClean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401588" y="2911390"/>
            <a:ext cx="3268884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600" b="1" dirty="0" smtClean="0">
                <a:solidFill>
                  <a:srgbClr val="D04A00"/>
                </a:solidFill>
              </a:rPr>
              <a:t>ÂM THANH CỦA LỬA</a:t>
            </a:r>
          </a:p>
          <a:p>
            <a:pPr algn="ctr"/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Bản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hòa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điệu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của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tất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cả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các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Bộ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Gõ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của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VN,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các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loại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Trống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lớn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nhỏ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từ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Bắc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vào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Nam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được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dàn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dựng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hùng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tráng</a:t>
            </a:r>
            <a:endParaRPr lang="en-SG" sz="1500" dirty="0" smtClean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7" r="5580"/>
          <a:stretch/>
        </p:blipFill>
        <p:spPr>
          <a:xfrm>
            <a:off x="4531115" y="3779803"/>
            <a:ext cx="2748869" cy="18111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" r="45"/>
          <a:stretch/>
        </p:blipFill>
        <p:spPr>
          <a:xfrm>
            <a:off x="8769719" y="3975220"/>
            <a:ext cx="2735547" cy="1929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1" t="13496" r="4888" b="328"/>
          <a:stretch/>
        </p:blipFill>
        <p:spPr>
          <a:xfrm>
            <a:off x="876423" y="1260823"/>
            <a:ext cx="2540269" cy="1617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70"/>
          <a:stretch/>
        </p:blipFill>
        <p:spPr>
          <a:xfrm>
            <a:off x="585943" y="3904689"/>
            <a:ext cx="2554072" cy="1744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945" y="1190993"/>
            <a:ext cx="2532059" cy="1687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TextBox 26"/>
          <p:cNvSpPr txBox="1"/>
          <p:nvPr/>
        </p:nvSpPr>
        <p:spPr>
          <a:xfrm>
            <a:off x="3760213" y="2687196"/>
            <a:ext cx="4468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600" b="1" i="1" dirty="0" smtClean="0">
                <a:solidFill>
                  <a:schemeClr val="tx2">
                    <a:lumMod val="90000"/>
                  </a:schemeClr>
                </a:solidFill>
                <a:latin typeface="Copperplate Gothic Bold" panose="020E0705020206020404" pitchFamily="34" charset="0"/>
              </a:rPr>
              <a:t>… THE </a:t>
            </a:r>
            <a:r>
              <a:rPr lang="en-SG" sz="1600" b="1" i="1" dirty="0">
                <a:solidFill>
                  <a:schemeClr val="tx2">
                    <a:lumMod val="90000"/>
                  </a:schemeClr>
                </a:solidFill>
                <a:latin typeface="Copperplate Gothic Bold" panose="020E0705020206020404" pitchFamily="34" charset="0"/>
              </a:rPr>
              <a:t>SOUNDS </a:t>
            </a:r>
            <a:r>
              <a:rPr lang="en-SG" sz="1600" b="1" i="1" dirty="0" smtClean="0">
                <a:solidFill>
                  <a:schemeClr val="tx2">
                    <a:lumMod val="90000"/>
                  </a:schemeClr>
                </a:solidFill>
                <a:latin typeface="Copperplate Gothic Bold" panose="020E0705020206020404" pitchFamily="34" charset="0"/>
              </a:rPr>
              <a:t>OF FIVE ELEMENTS. </a:t>
            </a:r>
          </a:p>
          <a:p>
            <a:pPr algn="ctr"/>
            <a:endParaRPr lang="en-SG" sz="1600" b="1" i="1" dirty="0" smtClean="0">
              <a:solidFill>
                <a:schemeClr val="tx2">
                  <a:lumMod val="90000"/>
                </a:schemeClr>
              </a:solidFill>
              <a:latin typeface="Copperplate Gothic Bold" panose="020E07050202060204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5767011" y="828684"/>
            <a:ext cx="1977627" cy="1962866"/>
            <a:chOff x="6385235" y="74762"/>
            <a:chExt cx="3140451" cy="3117011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572"/>
            <a:stretch/>
          </p:blipFill>
          <p:spPr>
            <a:xfrm>
              <a:off x="6437502" y="74762"/>
              <a:ext cx="3040380" cy="2080461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851"/>
            <a:stretch/>
          </p:blipFill>
          <p:spPr>
            <a:xfrm>
              <a:off x="6385235" y="2182137"/>
              <a:ext cx="3140451" cy="1009636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606" y="1480741"/>
            <a:ext cx="1466652" cy="88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20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42539"/>
          <a:stretch/>
        </p:blipFill>
        <p:spPr>
          <a:xfrm>
            <a:off x="-1" y="10510"/>
            <a:ext cx="2576423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42735" y="1785522"/>
            <a:ext cx="907958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b="1" dirty="0">
                <a:solidFill>
                  <a:schemeClr val="tx1">
                    <a:lumMod val="95000"/>
                  </a:schemeClr>
                </a:solidFill>
              </a:rPr>
              <a:t>1</a:t>
            </a:r>
            <a:r>
              <a:rPr lang="en-SG" b="1" dirty="0" smtClean="0">
                <a:solidFill>
                  <a:schemeClr val="tx1">
                    <a:lumMod val="95000"/>
                  </a:schemeClr>
                </a:solidFill>
              </a:rPr>
              <a:t>/ Sky &amp; Earth | </a:t>
            </a:r>
            <a:r>
              <a:rPr lang="en-SG" b="1" dirty="0" err="1" smtClean="0">
                <a:solidFill>
                  <a:schemeClr val="tx1">
                    <a:lumMod val="95000"/>
                  </a:schemeClr>
                </a:solidFill>
              </a:rPr>
              <a:t>Bánh</a:t>
            </a:r>
            <a:r>
              <a:rPr lang="en-SG" b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b="1" dirty="0" err="1" smtClean="0">
                <a:solidFill>
                  <a:schemeClr val="tx1">
                    <a:lumMod val="95000"/>
                  </a:schemeClr>
                </a:solidFill>
              </a:rPr>
              <a:t>Chưng</a:t>
            </a:r>
            <a:r>
              <a:rPr lang="en-SG" b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b="1" dirty="0" err="1" smtClean="0">
                <a:solidFill>
                  <a:schemeClr val="tx1">
                    <a:lumMod val="95000"/>
                  </a:schemeClr>
                </a:solidFill>
              </a:rPr>
              <a:t>Bánh</a:t>
            </a:r>
            <a:r>
              <a:rPr lang="en-SG" b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b="1" dirty="0" err="1" smtClean="0">
                <a:solidFill>
                  <a:schemeClr val="tx1">
                    <a:lumMod val="95000"/>
                  </a:schemeClr>
                </a:solidFill>
              </a:rPr>
              <a:t>Dày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: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Từ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thuở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lập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quốc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người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Việt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đã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có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tinh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thần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lao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động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sáng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tạo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hài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hòa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với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Đất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Trời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câu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chuyện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về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vị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vua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Hùng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thứ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18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về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sự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tiwsch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Bánh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Chưng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hình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Vuông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và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Bánh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Dày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hình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Tròn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tượng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trưng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cho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Trời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và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Đất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. Ca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khúc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thể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hiện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sự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hùng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tráng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lao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động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khai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hoang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lập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Quốc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âm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thanh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và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tiếng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động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được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thể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hiện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trong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tác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phẩm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này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như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là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sự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khởi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đầu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của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Việt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Nam,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từ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đó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đi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ra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các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vùng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miền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khác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nhau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hình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thành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những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cái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nôi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văn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hóa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khác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nhau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.</a:t>
            </a:r>
          </a:p>
          <a:p>
            <a:endParaRPr lang="en-SG" dirty="0" smtClean="0">
              <a:solidFill>
                <a:schemeClr val="tx1">
                  <a:lumMod val="95000"/>
                </a:schemeClr>
              </a:solidFill>
            </a:endParaRPr>
          </a:p>
          <a:p>
            <a:r>
              <a:rPr lang="en-SG" b="1" dirty="0">
                <a:solidFill>
                  <a:schemeClr val="tx1">
                    <a:lumMod val="95000"/>
                  </a:schemeClr>
                </a:solidFill>
              </a:rPr>
              <a:t>2</a:t>
            </a:r>
            <a:r>
              <a:rPr lang="en-SG" b="1" dirty="0" smtClean="0">
                <a:solidFill>
                  <a:schemeClr val="tx1">
                    <a:lumMod val="95000"/>
                  </a:schemeClr>
                </a:solidFill>
              </a:rPr>
              <a:t>/ </a:t>
            </a:r>
            <a:r>
              <a:rPr lang="en-SG" b="1" dirty="0" err="1">
                <a:solidFill>
                  <a:schemeClr val="tx1">
                    <a:lumMod val="95000"/>
                  </a:schemeClr>
                </a:solidFill>
              </a:rPr>
              <a:t>Â</a:t>
            </a:r>
            <a:r>
              <a:rPr lang="en-SG" b="1" dirty="0" err="1" smtClean="0">
                <a:solidFill>
                  <a:schemeClr val="tx1">
                    <a:lumMod val="95000"/>
                  </a:schemeClr>
                </a:solidFill>
              </a:rPr>
              <a:t>m</a:t>
            </a:r>
            <a:r>
              <a:rPr lang="en-SG" b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b="1" dirty="0" err="1" smtClean="0">
                <a:solidFill>
                  <a:schemeClr val="tx1">
                    <a:lumMod val="95000"/>
                  </a:schemeClr>
                </a:solidFill>
              </a:rPr>
              <a:t>hưởng</a:t>
            </a:r>
            <a:r>
              <a:rPr lang="en-SG" b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b="1" dirty="0" err="1" smtClean="0">
                <a:solidFill>
                  <a:schemeClr val="tx1">
                    <a:lumMod val="95000"/>
                  </a:schemeClr>
                </a:solidFill>
              </a:rPr>
              <a:t>Tây</a:t>
            </a:r>
            <a:r>
              <a:rPr lang="en-SG" b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b="1" dirty="0" err="1" smtClean="0">
                <a:solidFill>
                  <a:schemeClr val="tx1">
                    <a:lumMod val="95000"/>
                  </a:schemeClr>
                </a:solidFill>
              </a:rPr>
              <a:t>Bắc</a:t>
            </a:r>
            <a:r>
              <a:rPr lang="en-SG" b="1" dirty="0" smtClean="0">
                <a:solidFill>
                  <a:schemeClr val="tx1">
                    <a:lumMod val="95000"/>
                  </a:schemeClr>
                </a:solidFill>
              </a:rPr>
              <a:t>: 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các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dân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tộc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tậi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đây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đều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có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nét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đặc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trưng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trong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đời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sống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văn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hóa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trang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phục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âm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nhạc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lễ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hội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và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ngay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cả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nghệ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thuật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dung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trong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việc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tỏ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tình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của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các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trai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giá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trong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làng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…</a:t>
            </a:r>
          </a:p>
          <a:p>
            <a:endParaRPr lang="en-SG" dirty="0" smtClean="0">
              <a:solidFill>
                <a:schemeClr val="tx1">
                  <a:lumMod val="95000"/>
                </a:schemeClr>
              </a:solidFill>
            </a:endParaRPr>
          </a:p>
          <a:p>
            <a:r>
              <a:rPr lang="en-SG" b="1" dirty="0">
                <a:solidFill>
                  <a:schemeClr val="tx1">
                    <a:lumMod val="95000"/>
                  </a:schemeClr>
                </a:solidFill>
              </a:rPr>
              <a:t>3</a:t>
            </a:r>
            <a:r>
              <a:rPr lang="en-SG" b="1" dirty="0" smtClean="0">
                <a:solidFill>
                  <a:schemeClr val="tx1">
                    <a:lumMod val="95000"/>
                  </a:schemeClr>
                </a:solidFill>
              </a:rPr>
              <a:t>/ </a:t>
            </a:r>
            <a:r>
              <a:rPr lang="en-SG" b="1" dirty="0" err="1" smtClean="0">
                <a:solidFill>
                  <a:schemeClr val="tx1">
                    <a:lumMod val="95000"/>
                  </a:schemeClr>
                </a:solidFill>
              </a:rPr>
              <a:t>Dân</a:t>
            </a:r>
            <a:r>
              <a:rPr lang="en-SG" b="1" dirty="0" smtClean="0">
                <a:solidFill>
                  <a:schemeClr val="tx1">
                    <a:lumMod val="95000"/>
                  </a:schemeClr>
                </a:solidFill>
              </a:rPr>
              <a:t> ca </a:t>
            </a:r>
            <a:r>
              <a:rPr lang="en-SG" b="1" dirty="0" err="1" smtClean="0">
                <a:solidFill>
                  <a:schemeClr val="tx1">
                    <a:lumMod val="95000"/>
                  </a:schemeClr>
                </a:solidFill>
              </a:rPr>
              <a:t>Bắc</a:t>
            </a:r>
            <a:r>
              <a:rPr lang="en-SG" b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b="1" dirty="0" err="1" smtClean="0">
                <a:solidFill>
                  <a:schemeClr val="tx1">
                    <a:lumMod val="95000"/>
                  </a:schemeClr>
                </a:solidFill>
              </a:rPr>
              <a:t>Bộ</a:t>
            </a:r>
            <a:r>
              <a:rPr lang="en-SG" b="1" dirty="0" smtClean="0">
                <a:solidFill>
                  <a:schemeClr val="tx1">
                    <a:lumMod val="95000"/>
                  </a:schemeClr>
                </a:solidFill>
              </a:rPr>
              <a:t> - </a:t>
            </a:r>
            <a:r>
              <a:rPr lang="en-SG" b="1" dirty="0" err="1" smtClean="0">
                <a:solidFill>
                  <a:schemeClr val="tx1">
                    <a:lumMod val="95000"/>
                  </a:schemeClr>
                </a:solidFill>
              </a:rPr>
              <a:t>Ngẫu</a:t>
            </a:r>
            <a:r>
              <a:rPr lang="en-SG" b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b="1" dirty="0" err="1" smtClean="0">
                <a:solidFill>
                  <a:schemeClr val="tx1">
                    <a:lumMod val="95000"/>
                  </a:schemeClr>
                </a:solidFill>
              </a:rPr>
              <a:t>Hứng</a:t>
            </a:r>
            <a:r>
              <a:rPr lang="en-SG" b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b="1" dirty="0" err="1" smtClean="0">
                <a:solidFill>
                  <a:schemeClr val="tx1">
                    <a:lumMod val="95000"/>
                  </a:schemeClr>
                </a:solidFill>
              </a:rPr>
              <a:t>Sông</a:t>
            </a:r>
            <a:r>
              <a:rPr lang="en-SG" b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b="1" dirty="0" err="1" smtClean="0">
                <a:solidFill>
                  <a:schemeClr val="tx1">
                    <a:lumMod val="95000"/>
                  </a:schemeClr>
                </a:solidFill>
              </a:rPr>
              <a:t>Đào</a:t>
            </a:r>
            <a:r>
              <a:rPr lang="en-SG" b="1" dirty="0" smtClean="0">
                <a:solidFill>
                  <a:schemeClr val="tx1">
                    <a:lumMod val="95000"/>
                  </a:schemeClr>
                </a:solidFill>
              </a:rPr>
              <a:t>: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sự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pha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trộn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Ca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Trù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và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Quan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họ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Bắc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Ninh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…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nghệ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thuật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cũng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được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Unesco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công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nhận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là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văn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hóa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phi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vật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thể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của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nhân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loại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…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thể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hiện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sự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độc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đáo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trên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nền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nhạc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dương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đại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World Music…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42735" y="885401"/>
            <a:ext cx="59686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3200" b="1" dirty="0" err="1" smtClean="0">
                <a:solidFill>
                  <a:srgbClr val="FF0000"/>
                </a:solidFill>
                <a:latin typeface="+mj-lt"/>
              </a:rPr>
              <a:t>Nội</a:t>
            </a:r>
            <a:r>
              <a:rPr lang="en-SG" sz="3200" b="1" dirty="0" smtClean="0">
                <a:solidFill>
                  <a:srgbClr val="FF0000"/>
                </a:solidFill>
                <a:latin typeface="+mj-lt"/>
              </a:rPr>
              <a:t> dung </a:t>
            </a:r>
            <a:r>
              <a:rPr lang="en-SG" sz="3200" b="1" dirty="0" err="1" smtClean="0">
                <a:solidFill>
                  <a:srgbClr val="FF0000"/>
                </a:solidFill>
                <a:latin typeface="+mj-lt"/>
              </a:rPr>
              <a:t>âm</a:t>
            </a:r>
            <a:r>
              <a:rPr lang="en-SG" sz="32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SG" sz="3200" b="1" dirty="0" err="1" smtClean="0">
                <a:solidFill>
                  <a:srgbClr val="FF0000"/>
                </a:solidFill>
                <a:latin typeface="+mj-lt"/>
              </a:rPr>
              <a:t>nhạc</a:t>
            </a:r>
            <a:r>
              <a:rPr lang="en-SG" sz="32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SG" sz="3200" b="1" dirty="0" err="1" smtClean="0">
                <a:solidFill>
                  <a:srgbClr val="FF0000"/>
                </a:solidFill>
                <a:latin typeface="+mj-lt"/>
              </a:rPr>
              <a:t>và</a:t>
            </a:r>
            <a:r>
              <a:rPr lang="en-SG" sz="32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SG" sz="3200" b="1" dirty="0" err="1" smtClean="0">
                <a:solidFill>
                  <a:srgbClr val="FF0000"/>
                </a:solidFill>
                <a:latin typeface="+mj-lt"/>
              </a:rPr>
              <a:t>mạch</a:t>
            </a:r>
            <a:r>
              <a:rPr lang="en-SG" sz="32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SG" sz="3200" b="1" dirty="0" err="1" smtClean="0">
                <a:solidFill>
                  <a:srgbClr val="FF0000"/>
                </a:solidFill>
                <a:latin typeface="+mj-lt"/>
              </a:rPr>
              <a:t>cảm</a:t>
            </a:r>
            <a:r>
              <a:rPr lang="en-SG" sz="32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SG" sz="3200" b="1" dirty="0" err="1" smtClean="0">
                <a:solidFill>
                  <a:srgbClr val="FF0000"/>
                </a:solidFill>
                <a:latin typeface="+mj-lt"/>
              </a:rPr>
              <a:t>xúc</a:t>
            </a:r>
            <a:endParaRPr lang="en-SG" sz="32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0264607" y="80944"/>
            <a:ext cx="1977627" cy="1962866"/>
            <a:chOff x="6385235" y="74762"/>
            <a:chExt cx="3140451" cy="3117011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572"/>
            <a:stretch/>
          </p:blipFill>
          <p:spPr>
            <a:xfrm>
              <a:off x="6437502" y="74762"/>
              <a:ext cx="3040380" cy="208046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851"/>
            <a:stretch/>
          </p:blipFill>
          <p:spPr>
            <a:xfrm>
              <a:off x="6385235" y="2182137"/>
              <a:ext cx="3140451" cy="1009636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346" y="443253"/>
            <a:ext cx="1466652" cy="88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40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8042" y="412235"/>
            <a:ext cx="2787943" cy="646331"/>
          </a:xfr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DAA600"/>
                </a:solidFill>
                <a:latin typeface="Bahnschrift" panose="020B0502040204020203" pitchFamily="34" charset="0"/>
                <a:ea typeface="+mn-ea"/>
                <a:cs typeface="+mn-cs"/>
              </a:rPr>
              <a:t>Lời</a:t>
            </a:r>
            <a:r>
              <a:rPr lang="en-US" sz="4000" b="1" dirty="0" smtClean="0">
                <a:solidFill>
                  <a:srgbClr val="DAA600"/>
                </a:solidFill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lang="en-US" sz="4000" b="1" dirty="0" err="1" smtClean="0">
                <a:solidFill>
                  <a:srgbClr val="DAA600"/>
                </a:solidFill>
                <a:latin typeface="Bahnschrift" panose="020B0502040204020203" pitchFamily="34" charset="0"/>
                <a:ea typeface="+mn-ea"/>
                <a:cs typeface="+mn-cs"/>
              </a:rPr>
              <a:t>mở</a:t>
            </a:r>
            <a:r>
              <a:rPr lang="en-US" sz="4000" b="1" dirty="0" smtClean="0">
                <a:solidFill>
                  <a:srgbClr val="DAA600"/>
                </a:solidFill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lang="en-US" sz="4000" b="1" dirty="0" err="1" smtClean="0">
                <a:solidFill>
                  <a:srgbClr val="DAA600"/>
                </a:solidFill>
                <a:latin typeface="Bahnschrift" panose="020B0502040204020203" pitchFamily="34" charset="0"/>
                <a:ea typeface="+mn-ea"/>
                <a:cs typeface="+mn-cs"/>
              </a:rPr>
              <a:t>đầu</a:t>
            </a:r>
            <a:endParaRPr lang="en-US" sz="4000" b="1" dirty="0">
              <a:solidFill>
                <a:srgbClr val="DAA600"/>
              </a:solidFill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740" y="1825625"/>
            <a:ext cx="11166209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000" b="1" dirty="0" err="1" smtClean="0"/>
              <a:t>Những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điệu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múa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cổ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truyền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cùng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những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nhạc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cụ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dân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tộc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truyền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thống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kết</a:t>
            </a:r>
            <a:r>
              <a:rPr lang="en-US" sz="2000" b="1" dirty="0"/>
              <a:t> </a:t>
            </a:r>
            <a:r>
              <a:rPr lang="en-US" sz="2000" b="1" dirty="0" err="1" smtClean="0"/>
              <a:t>hợp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trong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không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gian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vùng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miền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đa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bản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sắc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đã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tạo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nên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một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môn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nghệ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thuật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độc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đáo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được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cả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thế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giới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thưởng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thức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và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ngưỡng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mộ</a:t>
            </a:r>
            <a:r>
              <a:rPr lang="en-US" sz="2000" b="1" dirty="0"/>
              <a:t> </a:t>
            </a:r>
            <a:r>
              <a:rPr lang="en-US" sz="2000" b="1" dirty="0" smtClean="0"/>
              <a:t>- </a:t>
            </a:r>
            <a:r>
              <a:rPr lang="en-US" sz="2000" b="1" dirty="0" smtClean="0">
                <a:solidFill>
                  <a:srgbClr val="FFFF00"/>
                </a:solidFill>
              </a:rPr>
              <a:t>nay </a:t>
            </a:r>
            <a:r>
              <a:rPr lang="en-US" sz="2000" b="1" dirty="0" err="1" smtClean="0">
                <a:solidFill>
                  <a:srgbClr val="FFFF00"/>
                </a:solidFill>
              </a:rPr>
              <a:t>được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tái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hiện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hoàn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hảo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trên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sân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khấu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Nhà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hát</a:t>
            </a:r>
            <a:r>
              <a:rPr lang="en-US" sz="2000" b="1" dirty="0" smtClean="0">
                <a:solidFill>
                  <a:srgbClr val="FFFF00"/>
                </a:solidFill>
              </a:rPr>
              <a:t> VOH </a:t>
            </a:r>
            <a:r>
              <a:rPr lang="en-US" sz="2000" b="1" dirty="0" smtClean="0">
                <a:solidFill>
                  <a:srgbClr val="FFFF00"/>
                </a:solidFill>
              </a:rPr>
              <a:t>- </a:t>
            </a:r>
            <a:r>
              <a:rPr lang="en-US" sz="2000" b="1" dirty="0" err="1" smtClean="0">
                <a:solidFill>
                  <a:srgbClr val="FFFF00"/>
                </a:solidFill>
              </a:rPr>
              <a:t>Đài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Tiếng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nói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nhân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dân</a:t>
            </a:r>
            <a:r>
              <a:rPr lang="en-US" sz="2000" b="1" dirty="0" smtClean="0">
                <a:solidFill>
                  <a:srgbClr val="FFFF00"/>
                </a:solidFill>
              </a:rPr>
              <a:t> TPHCM </a:t>
            </a:r>
            <a:endParaRPr lang="en-US" sz="2000" b="1" dirty="0">
              <a:solidFill>
                <a:srgbClr val="FFFF00"/>
              </a:solidFill>
            </a:endParaRPr>
          </a:p>
          <a:p>
            <a:pPr marL="0" indent="0" algn="just">
              <a:buNone/>
            </a:pPr>
            <a:r>
              <a:rPr lang="en-US" sz="3200" b="1" dirty="0" err="1" smtClean="0">
                <a:solidFill>
                  <a:srgbClr val="FFFF00"/>
                </a:solidFill>
              </a:rPr>
              <a:t>Đoàn</a:t>
            </a:r>
            <a:r>
              <a:rPr lang="en-US" sz="3200" b="1" dirty="0" smtClean="0">
                <a:solidFill>
                  <a:srgbClr val="FFFF00"/>
                </a:solidFill>
              </a:rPr>
              <a:t> ca </a:t>
            </a:r>
            <a:r>
              <a:rPr lang="en-US" sz="3200" b="1" dirty="0" err="1" smtClean="0">
                <a:solidFill>
                  <a:srgbClr val="FFFF00"/>
                </a:solidFill>
              </a:rPr>
              <a:t>nhạc</a:t>
            </a:r>
            <a:r>
              <a:rPr lang="en-US" sz="3200" b="1" dirty="0" smtClean="0">
                <a:solidFill>
                  <a:srgbClr val="FFFF00"/>
                </a:solidFill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</a:rPr>
              <a:t>biểu</a:t>
            </a:r>
            <a:r>
              <a:rPr lang="en-US" sz="3200" b="1" dirty="0" smtClean="0">
                <a:solidFill>
                  <a:srgbClr val="FFFF00"/>
                </a:solidFill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</a:rPr>
              <a:t>diễn</a:t>
            </a:r>
            <a:r>
              <a:rPr lang="en-US" sz="3200" b="1" dirty="0" smtClean="0">
                <a:solidFill>
                  <a:srgbClr val="FFFF00"/>
                </a:solidFill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</a:rPr>
              <a:t>nghệ</a:t>
            </a:r>
            <a:r>
              <a:rPr lang="en-US" sz="3200" b="1" dirty="0" smtClean="0">
                <a:solidFill>
                  <a:srgbClr val="FFFF00"/>
                </a:solidFill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</a:rPr>
              <a:t>thuật</a:t>
            </a:r>
            <a:r>
              <a:rPr lang="en-US" sz="3200" b="1" dirty="0" smtClean="0">
                <a:solidFill>
                  <a:srgbClr val="FFFF00"/>
                </a:solidFill>
              </a:rPr>
              <a:t> VOH </a:t>
            </a:r>
            <a:r>
              <a:rPr lang="en-US" sz="2000" dirty="0" smtClean="0"/>
              <a:t>–</a:t>
            </a:r>
            <a:r>
              <a:rPr lang="en-US" sz="2000" b="1" dirty="0" err="1" smtClean="0"/>
              <a:t>Đài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Tiếng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nói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nhân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dân</a:t>
            </a:r>
            <a:r>
              <a:rPr lang="en-US" sz="2000" b="1" dirty="0" smtClean="0"/>
              <a:t> </a:t>
            </a:r>
            <a:r>
              <a:rPr lang="en-US" sz="2000" b="1" dirty="0" smtClean="0"/>
              <a:t>TPHCM,</a:t>
            </a:r>
            <a:r>
              <a:rPr lang="en-US" sz="2000" dirty="0" smtClean="0"/>
              <a:t> </a:t>
            </a:r>
            <a:r>
              <a:rPr lang="en-US" sz="2000" dirty="0" err="1" smtClean="0"/>
              <a:t>chuyên</a:t>
            </a:r>
            <a:r>
              <a:rPr lang="en-US" sz="2000" dirty="0" smtClean="0"/>
              <a:t> </a:t>
            </a:r>
            <a:r>
              <a:rPr lang="en-US" sz="2000" dirty="0" err="1" smtClean="0"/>
              <a:t>biểu</a:t>
            </a:r>
            <a:r>
              <a:rPr lang="en-US" sz="2000" dirty="0" smtClean="0"/>
              <a:t> </a:t>
            </a:r>
            <a:r>
              <a:rPr lang="en-US" sz="2000" dirty="0" err="1" smtClean="0"/>
              <a:t>diễn</a:t>
            </a:r>
            <a:r>
              <a:rPr lang="en-US" sz="2000" dirty="0" smtClean="0"/>
              <a:t> </a:t>
            </a:r>
            <a:r>
              <a:rPr lang="en-US" sz="2000" dirty="0" err="1" smtClean="0"/>
              <a:t>những</a:t>
            </a:r>
            <a:r>
              <a:rPr lang="en-US" sz="2000" dirty="0" smtClean="0"/>
              <a:t> </a:t>
            </a:r>
            <a:r>
              <a:rPr lang="en-US" sz="2000" dirty="0" err="1" smtClean="0"/>
              <a:t>loại</a:t>
            </a:r>
            <a:r>
              <a:rPr lang="en-US" sz="2000" dirty="0" smtClean="0"/>
              <a:t> </a:t>
            </a:r>
            <a:r>
              <a:rPr lang="en-US" sz="2000" dirty="0" err="1" smtClean="0"/>
              <a:t>hình</a:t>
            </a:r>
            <a:r>
              <a:rPr lang="en-US" sz="2000" dirty="0" smtClean="0"/>
              <a:t> ca </a:t>
            </a:r>
            <a:r>
              <a:rPr lang="en-US" sz="2000" dirty="0" err="1" smtClean="0"/>
              <a:t>múa</a:t>
            </a:r>
            <a:r>
              <a:rPr lang="en-US" sz="2000" dirty="0" smtClean="0"/>
              <a:t> </a:t>
            </a:r>
            <a:r>
              <a:rPr lang="en-US" sz="2000" dirty="0" err="1" smtClean="0"/>
              <a:t>nhạc</a:t>
            </a:r>
            <a:r>
              <a:rPr lang="en-US" sz="2000" dirty="0" smtClean="0"/>
              <a:t> </a:t>
            </a:r>
            <a:r>
              <a:rPr lang="en-US" sz="2000" dirty="0" err="1" smtClean="0"/>
              <a:t>dân</a:t>
            </a:r>
            <a:r>
              <a:rPr lang="en-US" sz="2000" dirty="0" smtClean="0"/>
              <a:t> </a:t>
            </a:r>
            <a:r>
              <a:rPr lang="en-US" sz="2000" dirty="0" err="1" smtClean="0"/>
              <a:t>tộc</a:t>
            </a:r>
            <a:r>
              <a:rPr lang="en-US" sz="2000" dirty="0"/>
              <a:t> </a:t>
            </a:r>
            <a:r>
              <a:rPr lang="en-US" sz="2000" dirty="0" err="1" smtClean="0"/>
              <a:t>đặc</a:t>
            </a:r>
            <a:r>
              <a:rPr lang="en-US" sz="2000" dirty="0" smtClean="0"/>
              <a:t> </a:t>
            </a:r>
            <a:r>
              <a:rPr lang="en-US" sz="2000" dirty="0" err="1" smtClean="0"/>
              <a:t>sắc</a:t>
            </a:r>
            <a:r>
              <a:rPr lang="en-US" sz="2000" dirty="0" smtClean="0"/>
              <a:t>, </a:t>
            </a:r>
            <a:r>
              <a:rPr lang="en-US" sz="2000" dirty="0" err="1" smtClean="0"/>
              <a:t>chọn</a:t>
            </a:r>
            <a:r>
              <a:rPr lang="en-US" sz="2000" dirty="0" smtClean="0"/>
              <a:t> </a:t>
            </a:r>
            <a:r>
              <a:rPr lang="en-US" sz="2000" dirty="0" err="1" smtClean="0"/>
              <a:t>lọc</a:t>
            </a:r>
            <a:r>
              <a:rPr lang="en-US" sz="2000" dirty="0" smtClean="0"/>
              <a:t>, </a:t>
            </a:r>
            <a:r>
              <a:rPr lang="en-US" sz="2000" dirty="0" err="1" smtClean="0"/>
              <a:t>mang</a:t>
            </a:r>
            <a:r>
              <a:rPr lang="en-US" sz="2000" dirty="0" smtClean="0"/>
              <a:t> </a:t>
            </a:r>
            <a:r>
              <a:rPr lang="en-US" sz="2000" dirty="0" err="1" smtClean="0"/>
              <a:t>đậm</a:t>
            </a:r>
            <a:r>
              <a:rPr lang="en-US" sz="2000" dirty="0" smtClean="0"/>
              <a:t> </a:t>
            </a:r>
            <a:r>
              <a:rPr lang="en-US" sz="2000" dirty="0" err="1" smtClean="0"/>
              <a:t>dấu</a:t>
            </a:r>
            <a:r>
              <a:rPr lang="en-US" sz="2000" dirty="0" smtClean="0"/>
              <a:t> </a:t>
            </a:r>
            <a:r>
              <a:rPr lang="en-US" sz="2000" dirty="0" err="1" smtClean="0"/>
              <a:t>ấn</a:t>
            </a:r>
            <a:r>
              <a:rPr lang="en-US" sz="2000" dirty="0" smtClean="0"/>
              <a:t> </a:t>
            </a:r>
            <a:r>
              <a:rPr lang="en-US" sz="2000" dirty="0" err="1" smtClean="0"/>
              <a:t>của</a:t>
            </a:r>
            <a:r>
              <a:rPr lang="en-US" sz="2000" dirty="0" smtClean="0"/>
              <a:t> </a:t>
            </a:r>
            <a:r>
              <a:rPr lang="en-US" sz="2000" dirty="0" err="1" smtClean="0"/>
              <a:t>văn</a:t>
            </a:r>
            <a:r>
              <a:rPr lang="en-US" sz="2000" dirty="0" smtClean="0"/>
              <a:t> </a:t>
            </a:r>
            <a:r>
              <a:rPr lang="en-US" sz="2000" dirty="0" err="1" smtClean="0"/>
              <a:t>hóa</a:t>
            </a:r>
            <a:r>
              <a:rPr lang="en-US" sz="2000" dirty="0" smtClean="0"/>
              <a:t> </a:t>
            </a:r>
            <a:r>
              <a:rPr lang="en-US" sz="2000" dirty="0" err="1" smtClean="0"/>
              <a:t>Việt</a:t>
            </a:r>
            <a:r>
              <a:rPr lang="en-US" sz="2000" dirty="0" smtClean="0"/>
              <a:t> Nam. </a:t>
            </a:r>
          </a:p>
          <a:p>
            <a:pPr marL="0" indent="0" algn="just">
              <a:buNone/>
            </a:pPr>
            <a:r>
              <a:rPr lang="en-US" sz="2000" dirty="0" err="1" smtClean="0"/>
              <a:t>Đoàn</a:t>
            </a:r>
            <a:r>
              <a:rPr lang="en-US" sz="2000" dirty="0" smtClean="0"/>
              <a:t> ca </a:t>
            </a:r>
            <a:r>
              <a:rPr lang="en-US" sz="2000" dirty="0" err="1" smtClean="0"/>
              <a:t>nhạc</a:t>
            </a:r>
            <a:r>
              <a:rPr lang="en-US" sz="2000" dirty="0" smtClean="0"/>
              <a:t> </a:t>
            </a:r>
            <a:r>
              <a:rPr lang="en-US" sz="2000" dirty="0" err="1"/>
              <a:t>biểu</a:t>
            </a:r>
            <a:r>
              <a:rPr lang="en-US" sz="2000" dirty="0"/>
              <a:t> </a:t>
            </a:r>
            <a:r>
              <a:rPr lang="en-US" sz="2000" dirty="0" err="1"/>
              <a:t>diễn</a:t>
            </a:r>
            <a:r>
              <a:rPr lang="en-US" sz="2000" dirty="0"/>
              <a:t> </a:t>
            </a:r>
            <a:r>
              <a:rPr lang="en-US" sz="2000" dirty="0" err="1"/>
              <a:t>nghệ</a:t>
            </a:r>
            <a:r>
              <a:rPr lang="en-US" sz="2000" dirty="0"/>
              <a:t> </a:t>
            </a:r>
            <a:r>
              <a:rPr lang="en-US" sz="2000" dirty="0" err="1"/>
              <a:t>thuật</a:t>
            </a:r>
            <a:r>
              <a:rPr lang="en-US" sz="2000" dirty="0"/>
              <a:t> VOH </a:t>
            </a:r>
            <a:r>
              <a:rPr lang="en-US" sz="2000" dirty="0" smtClean="0"/>
              <a:t>- </a:t>
            </a:r>
            <a:r>
              <a:rPr lang="en-US" sz="2000" dirty="0" err="1"/>
              <a:t>sự</a:t>
            </a:r>
            <a:r>
              <a:rPr lang="en-US" sz="2000" dirty="0"/>
              <a:t> </a:t>
            </a:r>
            <a:r>
              <a:rPr lang="en-US" sz="2000" dirty="0" err="1"/>
              <a:t>kết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giữa</a:t>
            </a:r>
            <a:r>
              <a:rPr lang="en-US" sz="2000" dirty="0"/>
              <a:t> </a:t>
            </a:r>
            <a:r>
              <a:rPr lang="en-US" sz="2000" dirty="0" err="1" smtClean="0"/>
              <a:t>nghệ</a:t>
            </a:r>
            <a:r>
              <a:rPr lang="en-US" sz="2000" dirty="0" smtClean="0"/>
              <a:t> </a:t>
            </a:r>
            <a:r>
              <a:rPr lang="en-US" sz="2000" dirty="0" err="1" smtClean="0"/>
              <a:t>thuật</a:t>
            </a:r>
            <a:r>
              <a:rPr lang="en-US" sz="2000" dirty="0" smtClean="0"/>
              <a:t> </a:t>
            </a:r>
            <a:r>
              <a:rPr lang="en-US" sz="2000" dirty="0" err="1" smtClean="0"/>
              <a:t>múa</a:t>
            </a:r>
            <a:r>
              <a:rPr lang="en-US" sz="2000" dirty="0" smtClean="0"/>
              <a:t> </a:t>
            </a:r>
            <a:r>
              <a:rPr lang="en-US" sz="2000" dirty="0" err="1" smtClean="0"/>
              <a:t>dân</a:t>
            </a:r>
            <a:r>
              <a:rPr lang="en-US" sz="2000" dirty="0" smtClean="0"/>
              <a:t> </a:t>
            </a:r>
            <a:r>
              <a:rPr lang="en-US" sz="2000" dirty="0" err="1"/>
              <a:t>tộc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đương</a:t>
            </a:r>
            <a:r>
              <a:rPr lang="en-US" sz="2000" dirty="0"/>
              <a:t> </a:t>
            </a:r>
            <a:r>
              <a:rPr lang="en-US" sz="2000" dirty="0" err="1"/>
              <a:t>đại</a:t>
            </a:r>
            <a:r>
              <a:rPr lang="en-US" sz="2000" dirty="0"/>
              <a:t>, </a:t>
            </a:r>
            <a:r>
              <a:rPr lang="en-US" sz="2000" dirty="0" err="1"/>
              <a:t>biểu</a:t>
            </a:r>
            <a:r>
              <a:rPr lang="en-US" sz="2000" dirty="0"/>
              <a:t> </a:t>
            </a:r>
            <a:r>
              <a:rPr lang="en-US" sz="2000" dirty="0" err="1"/>
              <a:t>diễn</a:t>
            </a:r>
            <a:r>
              <a:rPr lang="en-US" sz="2000" dirty="0"/>
              <a:t> </a:t>
            </a:r>
            <a:r>
              <a:rPr lang="en-US" sz="2000" dirty="0" err="1"/>
              <a:t>phục</a:t>
            </a:r>
            <a:r>
              <a:rPr lang="en-US" sz="2000" dirty="0"/>
              <a:t> </a:t>
            </a:r>
            <a:r>
              <a:rPr lang="en-US" sz="2000" dirty="0" err="1"/>
              <a:t>vụ</a:t>
            </a:r>
            <a:r>
              <a:rPr lang="en-US" sz="2000" dirty="0"/>
              <a:t> </a:t>
            </a:r>
            <a:r>
              <a:rPr lang="en-US" sz="2000" dirty="0" err="1" smtClean="0"/>
              <a:t>những</a:t>
            </a:r>
            <a:r>
              <a:rPr lang="en-US" sz="2000" dirty="0" smtClean="0"/>
              <a:t> </a:t>
            </a:r>
            <a:r>
              <a:rPr lang="en-US" sz="2000" dirty="0" err="1" smtClean="0"/>
              <a:t>chính</a:t>
            </a:r>
            <a:r>
              <a:rPr lang="en-US" sz="2000" dirty="0" smtClean="0"/>
              <a:t> </a:t>
            </a:r>
            <a:r>
              <a:rPr lang="en-US" sz="2000" dirty="0" err="1" smtClean="0"/>
              <a:t>khách</a:t>
            </a:r>
            <a:r>
              <a:rPr lang="en-US" sz="2000" dirty="0" smtClean="0"/>
              <a:t>, </a:t>
            </a:r>
            <a:r>
              <a:rPr lang="en-US" sz="2000" dirty="0" err="1"/>
              <a:t>đoàn</a:t>
            </a:r>
            <a:r>
              <a:rPr lang="en-US" sz="2000" dirty="0"/>
              <a:t> </a:t>
            </a:r>
            <a:r>
              <a:rPr lang="en-US" sz="2000" dirty="0" err="1"/>
              <a:t>ngoại</a:t>
            </a:r>
            <a:r>
              <a:rPr lang="en-US" sz="2000" dirty="0"/>
              <a:t> </a:t>
            </a:r>
            <a:r>
              <a:rPr lang="en-US" sz="2000" dirty="0" err="1" smtClean="0"/>
              <a:t>giao</a:t>
            </a:r>
            <a:r>
              <a:rPr lang="en-US" sz="2000" dirty="0" smtClean="0"/>
              <a:t> </a:t>
            </a:r>
            <a:r>
              <a:rPr lang="en-US" sz="2000" dirty="0" err="1" smtClean="0"/>
              <a:t>khám</a:t>
            </a:r>
            <a:r>
              <a:rPr lang="en-US" sz="2000" dirty="0" smtClean="0"/>
              <a:t> </a:t>
            </a:r>
            <a:r>
              <a:rPr lang="en-US" sz="2000" dirty="0" err="1" smtClean="0"/>
              <a:t>phá</a:t>
            </a:r>
            <a:r>
              <a:rPr lang="en-US" sz="2000" dirty="0" smtClean="0"/>
              <a:t> </a:t>
            </a:r>
            <a:r>
              <a:rPr lang="en-US" sz="2000" dirty="0" err="1" smtClean="0"/>
              <a:t>nghệ</a:t>
            </a:r>
            <a:r>
              <a:rPr lang="en-US" sz="2000" dirty="0" smtClean="0"/>
              <a:t> </a:t>
            </a:r>
            <a:r>
              <a:rPr lang="en-US" sz="2000" dirty="0" err="1" smtClean="0"/>
              <a:t>thuật</a:t>
            </a:r>
            <a:r>
              <a:rPr lang="en-US" sz="2000" dirty="0" smtClean="0"/>
              <a:t> </a:t>
            </a:r>
            <a:r>
              <a:rPr lang="en-US" sz="2000" dirty="0" err="1" smtClean="0"/>
              <a:t>múa</a:t>
            </a:r>
            <a:r>
              <a:rPr lang="en-US" sz="2000" dirty="0" smtClean="0"/>
              <a:t> </a:t>
            </a:r>
            <a:r>
              <a:rPr lang="en-US" sz="2000" dirty="0" err="1" smtClean="0"/>
              <a:t>truyền</a:t>
            </a:r>
            <a:r>
              <a:rPr lang="en-US" sz="2000" dirty="0" smtClean="0"/>
              <a:t> </a:t>
            </a:r>
            <a:r>
              <a:rPr lang="en-US" sz="2000" dirty="0" err="1" smtClean="0"/>
              <a:t>thống</a:t>
            </a:r>
            <a:r>
              <a:rPr lang="en-US" sz="2000" dirty="0" smtClean="0"/>
              <a:t>; </a:t>
            </a:r>
            <a:r>
              <a:rPr lang="en-US" sz="2000" dirty="0" err="1"/>
              <a:t>những</a:t>
            </a:r>
            <a:r>
              <a:rPr lang="en-US" sz="2000" dirty="0"/>
              <a:t> </a:t>
            </a:r>
            <a:r>
              <a:rPr lang="en-US" sz="2000" dirty="0" err="1"/>
              <a:t>sự</a:t>
            </a:r>
            <a:r>
              <a:rPr lang="en-US" sz="2000" dirty="0"/>
              <a:t> </a:t>
            </a:r>
            <a:r>
              <a:rPr lang="en-US" sz="2000" dirty="0" err="1"/>
              <a:t>kiện</a:t>
            </a:r>
            <a:r>
              <a:rPr lang="en-US" sz="2000" dirty="0"/>
              <a:t> </a:t>
            </a:r>
            <a:r>
              <a:rPr lang="en-US" sz="2000" dirty="0" err="1"/>
              <a:t>giới</a:t>
            </a:r>
            <a:r>
              <a:rPr lang="en-US" sz="2000" dirty="0"/>
              <a:t> </a:t>
            </a:r>
            <a:r>
              <a:rPr lang="en-US" sz="2000" dirty="0" err="1"/>
              <a:t>thiệu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tôn</a:t>
            </a:r>
            <a:r>
              <a:rPr lang="en-US" sz="2000" dirty="0"/>
              <a:t> </a:t>
            </a:r>
            <a:r>
              <a:rPr lang="en-US" sz="2000" dirty="0" err="1"/>
              <a:t>vinh</a:t>
            </a:r>
            <a:r>
              <a:rPr lang="en-US" sz="2000" dirty="0"/>
              <a:t> </a:t>
            </a:r>
            <a:r>
              <a:rPr lang="en-US" sz="2000" dirty="0" err="1"/>
              <a:t>văn</a:t>
            </a:r>
            <a:r>
              <a:rPr lang="en-US" sz="2000" dirty="0"/>
              <a:t> </a:t>
            </a:r>
            <a:r>
              <a:rPr lang="en-US" sz="2000" dirty="0" err="1"/>
              <a:t>hóa</a:t>
            </a:r>
            <a:r>
              <a:rPr lang="en-US" sz="2000" dirty="0"/>
              <a:t> phi </a:t>
            </a:r>
            <a:r>
              <a:rPr lang="en-US" sz="2000" dirty="0" err="1"/>
              <a:t>vật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Việt</a:t>
            </a:r>
            <a:r>
              <a:rPr lang="en-US" sz="2000" dirty="0"/>
              <a:t> </a:t>
            </a:r>
            <a:r>
              <a:rPr lang="en-US" sz="2000" dirty="0" smtClean="0"/>
              <a:t>Nam. </a:t>
            </a:r>
            <a:endParaRPr lang="en-US" sz="2000" dirty="0"/>
          </a:p>
          <a:p>
            <a:pPr marL="0" indent="0" algn="just">
              <a:buNone/>
            </a:pPr>
            <a:r>
              <a:rPr lang="en-US" sz="2000" b="1" dirty="0" err="1">
                <a:solidFill>
                  <a:srgbClr val="FFFF00"/>
                </a:solidFill>
              </a:rPr>
              <a:t>Các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chương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trình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biển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diễn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hoàn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toàn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được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thiết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kế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riêng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biệt</a:t>
            </a:r>
            <a:r>
              <a:rPr lang="en-US" sz="2000" b="1" dirty="0">
                <a:solidFill>
                  <a:srgbClr val="FFFF00"/>
                </a:solidFill>
              </a:rPr>
              <a:t>, </a:t>
            </a:r>
            <a:r>
              <a:rPr lang="en-US" sz="2000" b="1" dirty="0" err="1" smtClean="0">
                <a:solidFill>
                  <a:srgbClr val="FFFF00"/>
                </a:solidFill>
              </a:rPr>
              <a:t>dàn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dựng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đặc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sắc</a:t>
            </a:r>
            <a:r>
              <a:rPr lang="en-US" sz="2000" b="1" dirty="0">
                <a:solidFill>
                  <a:srgbClr val="FFFF00"/>
                </a:solidFill>
              </a:rPr>
              <a:t>, </a:t>
            </a:r>
            <a:r>
              <a:rPr lang="en-US" sz="2000" b="1" dirty="0" err="1">
                <a:solidFill>
                  <a:srgbClr val="FFFF00"/>
                </a:solidFill>
              </a:rPr>
              <a:t>ấn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tượng</a:t>
            </a:r>
            <a:r>
              <a:rPr lang="en-US" sz="2000" b="1" dirty="0" smtClean="0">
                <a:solidFill>
                  <a:srgbClr val="FFFF00"/>
                </a:solidFill>
              </a:rPr>
              <a:t>… </a:t>
            </a:r>
            <a:r>
              <a:rPr lang="en-US" sz="2000" dirty="0" err="1" smtClean="0"/>
              <a:t>trình</a:t>
            </a:r>
            <a:r>
              <a:rPr lang="en-US" sz="2000" dirty="0" smtClean="0"/>
              <a:t> </a:t>
            </a:r>
            <a:r>
              <a:rPr lang="en-US" sz="2000" dirty="0" err="1"/>
              <a:t>diễn</a:t>
            </a:r>
            <a:r>
              <a:rPr lang="en-US" sz="2000" dirty="0"/>
              <a:t> </a:t>
            </a:r>
            <a:r>
              <a:rPr lang="en-US" sz="2000" dirty="0" err="1"/>
              <a:t>tại</a:t>
            </a:r>
            <a:r>
              <a:rPr lang="en-US" sz="2000" dirty="0"/>
              <a:t> </a:t>
            </a:r>
            <a:r>
              <a:rPr lang="en-US" sz="2000" dirty="0" err="1"/>
              <a:t>sân</a:t>
            </a:r>
            <a:r>
              <a:rPr lang="en-US" sz="2000" dirty="0"/>
              <a:t> </a:t>
            </a:r>
            <a:r>
              <a:rPr lang="en-US" sz="2000" dirty="0" err="1"/>
              <a:t>khấu</a:t>
            </a:r>
            <a:r>
              <a:rPr lang="en-US" sz="2000" dirty="0"/>
              <a:t> </a:t>
            </a:r>
            <a:r>
              <a:rPr lang="en-US" sz="2000" dirty="0" err="1"/>
              <a:t>Nhà</a:t>
            </a:r>
            <a:r>
              <a:rPr lang="en-US" sz="2000" dirty="0"/>
              <a:t> </a:t>
            </a:r>
            <a:r>
              <a:rPr lang="en-US" sz="2000" dirty="0" err="1"/>
              <a:t>hát</a:t>
            </a:r>
            <a:r>
              <a:rPr lang="en-US" sz="2000" dirty="0"/>
              <a:t> VOH </a:t>
            </a:r>
            <a:r>
              <a:rPr lang="en-US" sz="2000" dirty="0" err="1" smtClean="0"/>
              <a:t>hoặc</a:t>
            </a:r>
            <a:r>
              <a:rPr lang="en-US" sz="2000" dirty="0" smtClean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tham</a:t>
            </a:r>
            <a:r>
              <a:rPr lang="en-US" sz="2000" dirty="0"/>
              <a:t> </a:t>
            </a:r>
            <a:r>
              <a:rPr lang="en-US" sz="2000" dirty="0" err="1"/>
              <a:t>gia</a:t>
            </a:r>
            <a:r>
              <a:rPr lang="en-US" sz="2000" dirty="0"/>
              <a:t> </a:t>
            </a:r>
            <a:r>
              <a:rPr lang="en-US" sz="2000" dirty="0" err="1"/>
              <a:t>lưu</a:t>
            </a:r>
            <a:r>
              <a:rPr lang="en-US" sz="2000" dirty="0"/>
              <a:t> </a:t>
            </a:r>
            <a:r>
              <a:rPr lang="en-US" sz="2000" dirty="0" err="1"/>
              <a:t>diễn</a:t>
            </a:r>
            <a:r>
              <a:rPr lang="en-US" sz="2000" dirty="0"/>
              <a:t> </a:t>
            </a:r>
            <a:r>
              <a:rPr lang="en-US" sz="2000" dirty="0" err="1"/>
              <a:t>tại</a:t>
            </a:r>
            <a:r>
              <a:rPr lang="en-US" sz="2000" dirty="0"/>
              <a:t> </a:t>
            </a:r>
            <a:r>
              <a:rPr lang="en-US" sz="2000" dirty="0" err="1" smtClean="0"/>
              <a:t>các</a:t>
            </a:r>
            <a:r>
              <a:rPr lang="en-US" sz="2000" dirty="0" smtClean="0"/>
              <a:t> </a:t>
            </a:r>
            <a:r>
              <a:rPr lang="en-US" sz="2000" dirty="0" err="1" smtClean="0"/>
              <a:t>sự</a:t>
            </a:r>
            <a:r>
              <a:rPr lang="en-US" sz="2000" dirty="0" smtClean="0"/>
              <a:t> </a:t>
            </a:r>
            <a:r>
              <a:rPr lang="en-US" sz="2000" dirty="0" err="1" smtClean="0"/>
              <a:t>kiện</a:t>
            </a:r>
            <a:r>
              <a:rPr lang="en-US" sz="2000" dirty="0" smtClean="0"/>
              <a:t> </a:t>
            </a:r>
            <a:r>
              <a:rPr lang="en-US" sz="2000" dirty="0" err="1" smtClean="0"/>
              <a:t>lễ</a:t>
            </a:r>
            <a:r>
              <a:rPr lang="en-US" sz="2000" dirty="0" smtClean="0"/>
              <a:t> </a:t>
            </a:r>
            <a:r>
              <a:rPr lang="en-US" sz="2000" dirty="0" err="1" smtClean="0"/>
              <a:t>hội</a:t>
            </a:r>
            <a:r>
              <a:rPr lang="en-US" sz="2000" dirty="0" smtClean="0"/>
              <a:t> </a:t>
            </a:r>
            <a:r>
              <a:rPr lang="en-US" sz="2000" dirty="0" err="1" smtClean="0"/>
              <a:t>lớn</a:t>
            </a:r>
            <a:r>
              <a:rPr lang="en-US" sz="2000" dirty="0" smtClean="0"/>
              <a:t> </a:t>
            </a:r>
            <a:r>
              <a:rPr lang="en-US" sz="2000" dirty="0" err="1" smtClean="0"/>
              <a:t>của</a:t>
            </a:r>
            <a:r>
              <a:rPr lang="en-US" sz="2000" dirty="0" smtClean="0"/>
              <a:t> </a:t>
            </a:r>
            <a:r>
              <a:rPr lang="en-US" sz="2000" dirty="0" err="1" smtClean="0"/>
              <a:t>Thành</a:t>
            </a:r>
            <a:r>
              <a:rPr lang="en-US" sz="2000" dirty="0" smtClean="0"/>
              <a:t> </a:t>
            </a:r>
            <a:r>
              <a:rPr lang="en-US" sz="2000" dirty="0" err="1" smtClean="0"/>
              <a:t>phố</a:t>
            </a:r>
            <a:r>
              <a:rPr lang="en-US" sz="2000" dirty="0" smtClean="0"/>
              <a:t>. </a:t>
            </a:r>
            <a:endParaRPr lang="en-US" sz="2000" dirty="0"/>
          </a:p>
          <a:p>
            <a:pPr marL="0" indent="0" algn="just">
              <a:buNone/>
            </a:pPr>
            <a:endParaRPr lang="en-US" sz="2000" dirty="0"/>
          </a:p>
        </p:txBody>
      </p:sp>
      <p:grpSp>
        <p:nvGrpSpPr>
          <p:cNvPr id="5" name="Group 4"/>
          <p:cNvGrpSpPr/>
          <p:nvPr/>
        </p:nvGrpSpPr>
        <p:grpSpPr>
          <a:xfrm>
            <a:off x="10103664" y="-12588"/>
            <a:ext cx="1977627" cy="1962866"/>
            <a:chOff x="6385235" y="74762"/>
            <a:chExt cx="3140451" cy="311701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572"/>
            <a:stretch/>
          </p:blipFill>
          <p:spPr>
            <a:xfrm>
              <a:off x="6437502" y="74762"/>
              <a:ext cx="3040380" cy="208046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851"/>
            <a:stretch/>
          </p:blipFill>
          <p:spPr>
            <a:xfrm>
              <a:off x="6385235" y="2182137"/>
              <a:ext cx="3140451" cy="1009636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081" y="434301"/>
            <a:ext cx="1466652" cy="88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90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42539"/>
          <a:stretch/>
        </p:blipFill>
        <p:spPr>
          <a:xfrm>
            <a:off x="-1" y="10510"/>
            <a:ext cx="2576423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26873" y="885401"/>
            <a:ext cx="59686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3200" b="1" dirty="0" err="1" smtClean="0">
                <a:solidFill>
                  <a:srgbClr val="FF0000"/>
                </a:solidFill>
                <a:latin typeface="+mj-lt"/>
              </a:rPr>
              <a:t>Nội</a:t>
            </a:r>
            <a:r>
              <a:rPr lang="en-SG" sz="3200" b="1" dirty="0" smtClean="0">
                <a:solidFill>
                  <a:srgbClr val="FF0000"/>
                </a:solidFill>
                <a:latin typeface="+mj-lt"/>
              </a:rPr>
              <a:t> dung </a:t>
            </a:r>
            <a:r>
              <a:rPr lang="en-SG" sz="3200" b="1" dirty="0" err="1" smtClean="0">
                <a:solidFill>
                  <a:srgbClr val="FF0000"/>
                </a:solidFill>
                <a:latin typeface="+mj-lt"/>
              </a:rPr>
              <a:t>âm</a:t>
            </a:r>
            <a:r>
              <a:rPr lang="en-SG" sz="32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SG" sz="3200" b="1" dirty="0" err="1" smtClean="0">
                <a:solidFill>
                  <a:srgbClr val="FF0000"/>
                </a:solidFill>
                <a:latin typeface="+mj-lt"/>
              </a:rPr>
              <a:t>nhạc</a:t>
            </a:r>
            <a:r>
              <a:rPr lang="en-SG" sz="32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SG" sz="3200" b="1" dirty="0" err="1" smtClean="0">
                <a:solidFill>
                  <a:srgbClr val="FF0000"/>
                </a:solidFill>
                <a:latin typeface="+mj-lt"/>
              </a:rPr>
              <a:t>và</a:t>
            </a:r>
            <a:r>
              <a:rPr lang="en-SG" sz="32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SG" sz="3200" b="1" dirty="0" err="1" smtClean="0">
                <a:solidFill>
                  <a:srgbClr val="FF0000"/>
                </a:solidFill>
                <a:latin typeface="+mj-lt"/>
              </a:rPr>
              <a:t>mạch</a:t>
            </a:r>
            <a:r>
              <a:rPr lang="en-SG" sz="32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SG" sz="3200" b="1" dirty="0" err="1" smtClean="0">
                <a:solidFill>
                  <a:srgbClr val="FF0000"/>
                </a:solidFill>
                <a:latin typeface="+mj-lt"/>
              </a:rPr>
              <a:t>cảm</a:t>
            </a:r>
            <a:r>
              <a:rPr lang="en-SG" sz="32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SG" sz="3200" b="1" dirty="0" err="1" smtClean="0">
                <a:solidFill>
                  <a:srgbClr val="FF0000"/>
                </a:solidFill>
                <a:latin typeface="+mj-lt"/>
              </a:rPr>
              <a:t>xúc</a:t>
            </a:r>
            <a:endParaRPr lang="en-SG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26458" y="1833537"/>
            <a:ext cx="962707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 b="1" dirty="0" smtClean="0">
              <a:solidFill>
                <a:schemeClr val="tx1">
                  <a:lumMod val="95000"/>
                </a:schemeClr>
              </a:solidFill>
            </a:endParaRPr>
          </a:p>
          <a:p>
            <a:r>
              <a:rPr lang="en-SG" b="1" dirty="0">
                <a:solidFill>
                  <a:schemeClr val="tx1">
                    <a:lumMod val="95000"/>
                  </a:schemeClr>
                </a:solidFill>
              </a:rPr>
              <a:t>4</a:t>
            </a:r>
            <a:r>
              <a:rPr lang="en-SG" b="1" dirty="0" smtClean="0">
                <a:solidFill>
                  <a:schemeClr val="tx1">
                    <a:lumMod val="95000"/>
                  </a:schemeClr>
                </a:solidFill>
              </a:rPr>
              <a:t>/ </a:t>
            </a:r>
            <a:r>
              <a:rPr lang="en-SG" b="1" dirty="0" err="1" smtClean="0">
                <a:solidFill>
                  <a:schemeClr val="tx1">
                    <a:lumMod val="95000"/>
                  </a:schemeClr>
                </a:solidFill>
              </a:rPr>
              <a:t>Câu</a:t>
            </a:r>
            <a:r>
              <a:rPr lang="en-SG" b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b="1" dirty="0" err="1" smtClean="0">
                <a:solidFill>
                  <a:schemeClr val="tx1">
                    <a:lumMod val="95000"/>
                  </a:schemeClr>
                </a:solidFill>
              </a:rPr>
              <a:t>chuyện</a:t>
            </a:r>
            <a:r>
              <a:rPr lang="en-SG" b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b="1" dirty="0" err="1" smtClean="0">
                <a:solidFill>
                  <a:schemeClr val="tx1">
                    <a:lumMod val="95000"/>
                  </a:schemeClr>
                </a:solidFill>
              </a:rPr>
              <a:t>của</a:t>
            </a:r>
            <a:r>
              <a:rPr lang="en-SG" b="1" dirty="0" smtClean="0">
                <a:solidFill>
                  <a:schemeClr val="tx1">
                    <a:lumMod val="95000"/>
                  </a:schemeClr>
                </a:solidFill>
              </a:rPr>
              <a:t> Tre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: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Từ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thuở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ấu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thơ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cây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tre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đã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thấm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tình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và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ăn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sâu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vào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con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người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từ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những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âm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thanh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xào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xạc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tiếng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sáo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diều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các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loại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âm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thanh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từ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những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nhạc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cụ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làm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từ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tre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mang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lại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cho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đến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sự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dũng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mãnh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cứng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cáp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của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Tre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để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xây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dựng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và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bảo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vệ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Đất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Nước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sự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đàn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hồi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và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dịu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dàng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của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Tre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như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những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lời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ru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khi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tuổi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về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già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…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thân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phận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của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con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người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cũng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như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câu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chuyện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của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Tre…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Các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nhạc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cụ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được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làm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từ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Tre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rất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độc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đáo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trong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tác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phẩm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Câu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Chuyện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Của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Tre</a:t>
            </a:r>
          </a:p>
          <a:p>
            <a:endParaRPr lang="en-SG" dirty="0" smtClean="0">
              <a:solidFill>
                <a:schemeClr val="tx1">
                  <a:lumMod val="95000"/>
                </a:schemeClr>
              </a:solidFill>
            </a:endParaRPr>
          </a:p>
          <a:p>
            <a:r>
              <a:rPr lang="en-SG" b="1" dirty="0">
                <a:solidFill>
                  <a:schemeClr val="tx1">
                    <a:lumMod val="95000"/>
                  </a:schemeClr>
                </a:solidFill>
              </a:rPr>
              <a:t>5</a:t>
            </a:r>
            <a:r>
              <a:rPr lang="en-SG" b="1" dirty="0" smtClean="0">
                <a:solidFill>
                  <a:schemeClr val="tx1">
                    <a:lumMod val="95000"/>
                  </a:schemeClr>
                </a:solidFill>
              </a:rPr>
              <a:t>/ </a:t>
            </a:r>
            <a:r>
              <a:rPr lang="en-SG" b="1" dirty="0" err="1">
                <a:solidFill>
                  <a:schemeClr val="tx1">
                    <a:lumMod val="95000"/>
                  </a:schemeClr>
                </a:solidFill>
              </a:rPr>
              <a:t>Dạ</a:t>
            </a:r>
            <a:r>
              <a:rPr lang="en-SG" b="1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b="1" dirty="0" err="1">
                <a:solidFill>
                  <a:schemeClr val="tx1">
                    <a:lumMod val="95000"/>
                  </a:schemeClr>
                </a:solidFill>
              </a:rPr>
              <a:t>Cổ</a:t>
            </a:r>
            <a:r>
              <a:rPr lang="en-SG" b="1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b="1" dirty="0" err="1">
                <a:solidFill>
                  <a:schemeClr val="tx1">
                    <a:lumMod val="95000"/>
                  </a:schemeClr>
                </a:solidFill>
              </a:rPr>
              <a:t>Hoài</a:t>
            </a:r>
            <a:r>
              <a:rPr lang="en-SG" b="1" dirty="0">
                <a:solidFill>
                  <a:schemeClr val="tx1">
                    <a:lumMod val="95000"/>
                  </a:schemeClr>
                </a:solidFill>
              </a:rPr>
              <a:t> Lang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: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là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một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tác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phẩm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kinh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điển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đầu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tiên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của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nền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Cải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lương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và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Đờn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ca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Tài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tử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Nam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bộ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đã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có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hơn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100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năm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nhưng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vẫn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là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tác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phẩm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được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biểu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diễn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nhiều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tại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VN,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cũng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như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tích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Hòn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Vọng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Phu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nổi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tiếng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hình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ảnh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ảnh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người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phụ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nữ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chờ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chồng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đi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chinh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chiến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trở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về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…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nghệ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thuật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Đờn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ca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tài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tử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nam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bộ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được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Unesco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công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nhận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…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nét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độc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đáo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luyến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láy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cùng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với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sự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biểu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diễn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đầy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tài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năng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của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các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nghệ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sĩ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Tranh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Nhị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Bầu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Kìm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là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tứ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tấu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tuyệt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đỉnh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trong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nghệ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thuật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này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tất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cả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được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dàn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dựng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như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một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nam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bộ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thu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nhỏ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về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sự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phóng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khoáng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cũng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như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tâm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tình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của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người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dân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nơi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>
                <a:solidFill>
                  <a:schemeClr val="tx1">
                    <a:lumMod val="95000"/>
                  </a:schemeClr>
                </a:solidFill>
              </a:rPr>
              <a:t>đây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.</a:t>
            </a:r>
          </a:p>
          <a:p>
            <a:endParaRPr lang="en-SG" dirty="0" smtClean="0">
              <a:solidFill>
                <a:schemeClr val="tx1">
                  <a:lumMod val="95000"/>
                </a:schemeClr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0264607" y="80944"/>
            <a:ext cx="1977627" cy="1962866"/>
            <a:chOff x="6385235" y="74762"/>
            <a:chExt cx="3140451" cy="311701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572"/>
            <a:stretch/>
          </p:blipFill>
          <p:spPr>
            <a:xfrm>
              <a:off x="6437502" y="74762"/>
              <a:ext cx="3040380" cy="208046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851"/>
            <a:stretch/>
          </p:blipFill>
          <p:spPr>
            <a:xfrm>
              <a:off x="6385235" y="2182137"/>
              <a:ext cx="3140451" cy="1009636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346" y="443253"/>
            <a:ext cx="1466652" cy="88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8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42539"/>
          <a:stretch/>
        </p:blipFill>
        <p:spPr>
          <a:xfrm>
            <a:off x="-1" y="10510"/>
            <a:ext cx="2576423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68725" y="2120314"/>
            <a:ext cx="98292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b="1" dirty="0">
                <a:solidFill>
                  <a:schemeClr val="tx1">
                    <a:lumMod val="95000"/>
                  </a:schemeClr>
                </a:solidFill>
              </a:rPr>
              <a:t>6</a:t>
            </a:r>
            <a:r>
              <a:rPr lang="en-SG" b="1" dirty="0" smtClean="0">
                <a:solidFill>
                  <a:schemeClr val="tx1">
                    <a:lumMod val="95000"/>
                  </a:schemeClr>
                </a:solidFill>
              </a:rPr>
              <a:t>/ The Fire of the Vietnamese Heart Beats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: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Trải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qua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văn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hóa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vùng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miền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tác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phẩm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sẽ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sâu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chuỗi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một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Việt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Nam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sắc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màu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với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một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tiết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tấu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mạnh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nhất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trong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chương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trình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tất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cả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các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loại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trống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của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các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dân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tộc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đều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góp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mặt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trong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chương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trình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….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Đây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là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tác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phẩm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thể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hiện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âm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thanh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của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Hỏa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(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Lửa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)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rực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cháy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nhất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trong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chương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trình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như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một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nguồn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năng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lượng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ẩn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dấu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bên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trong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của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mỗi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con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người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.</a:t>
            </a:r>
          </a:p>
          <a:p>
            <a:endParaRPr lang="en-SG" dirty="0" smtClean="0">
              <a:solidFill>
                <a:schemeClr val="tx1">
                  <a:lumMod val="95000"/>
                </a:schemeClr>
              </a:solidFill>
            </a:endParaRPr>
          </a:p>
          <a:p>
            <a:r>
              <a:rPr lang="en-SG" b="1" dirty="0">
                <a:solidFill>
                  <a:schemeClr val="tx1">
                    <a:lumMod val="95000"/>
                  </a:schemeClr>
                </a:solidFill>
              </a:rPr>
              <a:t>7</a:t>
            </a:r>
            <a:r>
              <a:rPr lang="en-SG" b="1" dirty="0" smtClean="0">
                <a:solidFill>
                  <a:schemeClr val="tx1">
                    <a:lumMod val="95000"/>
                  </a:schemeClr>
                </a:solidFill>
              </a:rPr>
              <a:t>/ The Spirit of Mother Land: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Mỗi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người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trên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thế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giới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này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đều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có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một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Quê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hương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tinh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thần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dân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tộc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và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Đất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Mẹ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đã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được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lập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trình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trong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gien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mỗi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người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dù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bộn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bề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cuộc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sống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có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khi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chưa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nhận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ra.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Tác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phẩm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độc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đáo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này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được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trình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diễn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như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âm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thanh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của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Thiền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định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của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bình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an…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được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thể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hiện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bới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những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nhạc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cụ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chuông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đồng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…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tạo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nêm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một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âm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thanh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huyền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ảo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về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sự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bình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an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và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tha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thứ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.</a:t>
            </a:r>
          </a:p>
          <a:p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Tất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cả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diễn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viên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sẽ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ra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diễn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trong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phần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cuối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như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một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lời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chào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từ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Shape Of Sound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trong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không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khí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nhẹ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nhàng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vơi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mùi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hương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trà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vối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các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thức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uống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của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VN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cũng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như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những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khám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phá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mới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sau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chương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trình</a:t>
            </a:r>
            <a:r>
              <a:rPr lang="en-SG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biểu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diễn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nghệ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dirty="0" err="1" smtClean="0">
                <a:solidFill>
                  <a:schemeClr val="tx1">
                    <a:lumMod val="95000"/>
                  </a:schemeClr>
                </a:solidFill>
              </a:rPr>
              <a:t>thuật</a:t>
            </a:r>
            <a:r>
              <a:rPr lang="en-SG" dirty="0" smtClean="0">
                <a:solidFill>
                  <a:schemeClr val="tx1">
                    <a:lumMod val="95000"/>
                  </a:schemeClr>
                </a:solidFill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68725" y="885401"/>
            <a:ext cx="59686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3200" b="1" dirty="0" err="1" smtClean="0">
                <a:solidFill>
                  <a:srgbClr val="FF0000"/>
                </a:solidFill>
                <a:latin typeface="+mj-lt"/>
              </a:rPr>
              <a:t>Nội</a:t>
            </a:r>
            <a:r>
              <a:rPr lang="en-SG" sz="3200" b="1" dirty="0" smtClean="0">
                <a:solidFill>
                  <a:srgbClr val="FF0000"/>
                </a:solidFill>
                <a:latin typeface="+mj-lt"/>
              </a:rPr>
              <a:t> dung </a:t>
            </a:r>
            <a:r>
              <a:rPr lang="en-SG" sz="3200" b="1" dirty="0" err="1" smtClean="0">
                <a:solidFill>
                  <a:srgbClr val="FF0000"/>
                </a:solidFill>
                <a:latin typeface="+mj-lt"/>
              </a:rPr>
              <a:t>âm</a:t>
            </a:r>
            <a:r>
              <a:rPr lang="en-SG" sz="32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SG" sz="3200" b="1" dirty="0" err="1" smtClean="0">
                <a:solidFill>
                  <a:srgbClr val="FF0000"/>
                </a:solidFill>
                <a:latin typeface="+mj-lt"/>
              </a:rPr>
              <a:t>nhạc</a:t>
            </a:r>
            <a:r>
              <a:rPr lang="en-SG" sz="32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SG" sz="3200" b="1" dirty="0" err="1" smtClean="0">
                <a:solidFill>
                  <a:srgbClr val="FF0000"/>
                </a:solidFill>
                <a:latin typeface="+mj-lt"/>
              </a:rPr>
              <a:t>và</a:t>
            </a:r>
            <a:r>
              <a:rPr lang="en-SG" sz="32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SG" sz="3200" b="1" dirty="0" err="1" smtClean="0">
                <a:solidFill>
                  <a:srgbClr val="FF0000"/>
                </a:solidFill>
                <a:latin typeface="+mj-lt"/>
              </a:rPr>
              <a:t>mạch</a:t>
            </a:r>
            <a:r>
              <a:rPr lang="en-SG" sz="32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SG" sz="3200" b="1" dirty="0" err="1" smtClean="0">
                <a:solidFill>
                  <a:srgbClr val="FF0000"/>
                </a:solidFill>
                <a:latin typeface="+mj-lt"/>
              </a:rPr>
              <a:t>cảm</a:t>
            </a:r>
            <a:r>
              <a:rPr lang="en-SG" sz="32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SG" sz="3200" b="1" dirty="0" err="1" smtClean="0">
                <a:solidFill>
                  <a:srgbClr val="FF0000"/>
                </a:solidFill>
                <a:latin typeface="+mj-lt"/>
              </a:rPr>
              <a:t>xúc</a:t>
            </a:r>
            <a:endParaRPr lang="en-SG" sz="32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264607" y="80944"/>
            <a:ext cx="1977627" cy="1962866"/>
            <a:chOff x="6385235" y="74762"/>
            <a:chExt cx="3140451" cy="311701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572"/>
            <a:stretch/>
          </p:blipFill>
          <p:spPr>
            <a:xfrm>
              <a:off x="6437502" y="74762"/>
              <a:ext cx="3040380" cy="208046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851"/>
            <a:stretch/>
          </p:blipFill>
          <p:spPr>
            <a:xfrm>
              <a:off x="6385235" y="2182137"/>
              <a:ext cx="3140451" cy="1009636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346" y="443253"/>
            <a:ext cx="1466652" cy="88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55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68171" y="1582899"/>
            <a:ext cx="18174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3600" b="1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</a:rPr>
              <a:t>Contents</a:t>
            </a:r>
            <a:endParaRPr lang="en-SG" sz="3600" b="1" dirty="0">
              <a:solidFill>
                <a:schemeClr val="bg2">
                  <a:lumMod val="40000"/>
                  <a:lumOff val="60000"/>
                </a:schemeClr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43803" y="2554670"/>
            <a:ext cx="45719" cy="248812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09567" y="2648036"/>
            <a:ext cx="3198568" cy="2169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SG" b="1" dirty="0" smtClean="0">
                <a:solidFill>
                  <a:schemeClr val="tx1">
                    <a:lumMod val="85000"/>
                  </a:schemeClr>
                </a:solidFill>
              </a:rPr>
              <a:t>A. About “SHAPE OF SOUND”</a:t>
            </a:r>
          </a:p>
          <a:p>
            <a:pPr>
              <a:lnSpc>
                <a:spcPct val="150000"/>
              </a:lnSpc>
            </a:pPr>
            <a:r>
              <a:rPr lang="en-SG" b="1" dirty="0" smtClean="0">
                <a:solidFill>
                  <a:schemeClr val="tx1">
                    <a:lumMod val="85000"/>
                  </a:schemeClr>
                </a:solidFill>
              </a:rPr>
              <a:t>B. </a:t>
            </a:r>
            <a:r>
              <a:rPr lang="en-SG" b="1" dirty="0" err="1" smtClean="0">
                <a:solidFill>
                  <a:schemeClr val="tx1">
                    <a:lumMod val="85000"/>
                  </a:schemeClr>
                </a:solidFill>
              </a:rPr>
              <a:t>Nội</a:t>
            </a:r>
            <a:r>
              <a:rPr lang="en-SG" b="1" dirty="0" smtClean="0">
                <a:solidFill>
                  <a:schemeClr val="tx1">
                    <a:lumMod val="85000"/>
                  </a:schemeClr>
                </a:solidFill>
              </a:rPr>
              <a:t> dung </a:t>
            </a:r>
            <a:r>
              <a:rPr lang="en-SG" b="1" dirty="0" err="1" smtClean="0">
                <a:solidFill>
                  <a:schemeClr val="tx1">
                    <a:lumMod val="85000"/>
                  </a:schemeClr>
                </a:solidFill>
              </a:rPr>
              <a:t>âm</a:t>
            </a:r>
            <a:r>
              <a:rPr lang="en-SG" b="1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SG" b="1" dirty="0" err="1" smtClean="0">
                <a:solidFill>
                  <a:schemeClr val="tx1">
                    <a:lumMod val="85000"/>
                  </a:schemeClr>
                </a:solidFill>
              </a:rPr>
              <a:t>nhạc</a:t>
            </a:r>
            <a:r>
              <a:rPr lang="en-SG" b="1" dirty="0" smtClean="0">
                <a:solidFill>
                  <a:schemeClr val="tx1">
                    <a:lumMod val="85000"/>
                  </a:schemeClr>
                </a:solidFill>
              </a:rPr>
              <a:t> &amp; </a:t>
            </a:r>
            <a:r>
              <a:rPr lang="en-SG" b="1" dirty="0" err="1" smtClean="0">
                <a:solidFill>
                  <a:schemeClr val="tx1">
                    <a:lumMod val="85000"/>
                  </a:schemeClr>
                </a:solidFill>
              </a:rPr>
              <a:t>cảm</a:t>
            </a:r>
            <a:r>
              <a:rPr lang="en-SG" b="1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SG" b="1" dirty="0" err="1" smtClean="0">
                <a:solidFill>
                  <a:schemeClr val="tx1">
                    <a:lumMod val="85000"/>
                  </a:schemeClr>
                </a:solidFill>
              </a:rPr>
              <a:t>xúc</a:t>
            </a:r>
            <a:endParaRPr lang="en-SG" b="1" dirty="0" smtClean="0">
              <a:solidFill>
                <a:schemeClr val="tx1">
                  <a:lumMod val="8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SG" b="1" dirty="0">
                <a:solidFill>
                  <a:srgbClr val="FF0000"/>
                </a:solidFill>
              </a:rPr>
              <a:t>C</a:t>
            </a:r>
            <a:r>
              <a:rPr lang="en-SG" b="1" dirty="0" smtClean="0">
                <a:solidFill>
                  <a:srgbClr val="FF0000"/>
                </a:solidFill>
              </a:rPr>
              <a:t>. </a:t>
            </a:r>
            <a:r>
              <a:rPr lang="en-SG" b="1" dirty="0" err="1" smtClean="0">
                <a:solidFill>
                  <a:srgbClr val="FF0000"/>
                </a:solidFill>
              </a:rPr>
              <a:t>Địa</a:t>
            </a:r>
            <a:r>
              <a:rPr lang="en-SG" b="1" dirty="0" smtClean="0">
                <a:solidFill>
                  <a:srgbClr val="FF0000"/>
                </a:solidFill>
              </a:rPr>
              <a:t> </a:t>
            </a:r>
            <a:r>
              <a:rPr lang="en-SG" b="1" dirty="0" err="1" smtClean="0">
                <a:solidFill>
                  <a:srgbClr val="FF0000"/>
                </a:solidFill>
              </a:rPr>
              <a:t>điểm</a:t>
            </a:r>
            <a:r>
              <a:rPr lang="en-SG" b="1" dirty="0" smtClean="0">
                <a:solidFill>
                  <a:srgbClr val="FF0000"/>
                </a:solidFill>
              </a:rPr>
              <a:t> &amp; </a:t>
            </a:r>
            <a:r>
              <a:rPr lang="en-SG" b="1" dirty="0" err="1" smtClean="0">
                <a:solidFill>
                  <a:srgbClr val="FF0000"/>
                </a:solidFill>
              </a:rPr>
              <a:t>cơ</a:t>
            </a:r>
            <a:r>
              <a:rPr lang="en-SG" b="1" dirty="0" smtClean="0">
                <a:solidFill>
                  <a:srgbClr val="FF0000"/>
                </a:solidFill>
              </a:rPr>
              <a:t> </a:t>
            </a:r>
            <a:r>
              <a:rPr lang="en-SG" b="1" dirty="0" err="1" smtClean="0">
                <a:solidFill>
                  <a:srgbClr val="FF0000"/>
                </a:solidFill>
              </a:rPr>
              <a:t>sở</a:t>
            </a:r>
            <a:r>
              <a:rPr lang="en-SG" b="1" dirty="0" smtClean="0">
                <a:solidFill>
                  <a:srgbClr val="FF0000"/>
                </a:solidFill>
              </a:rPr>
              <a:t> </a:t>
            </a:r>
            <a:r>
              <a:rPr lang="en-SG" b="1" dirty="0" err="1" smtClean="0">
                <a:solidFill>
                  <a:srgbClr val="FF0000"/>
                </a:solidFill>
              </a:rPr>
              <a:t>vật</a:t>
            </a:r>
            <a:r>
              <a:rPr lang="en-SG" b="1" dirty="0" smtClean="0">
                <a:solidFill>
                  <a:srgbClr val="FF0000"/>
                </a:solidFill>
              </a:rPr>
              <a:t> </a:t>
            </a:r>
            <a:r>
              <a:rPr lang="en-SG" b="1" dirty="0" err="1" smtClean="0">
                <a:solidFill>
                  <a:srgbClr val="FF0000"/>
                </a:solidFill>
              </a:rPr>
              <a:t>chất</a:t>
            </a:r>
            <a:endParaRPr lang="en-SG" b="1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SG" b="1" dirty="0">
                <a:solidFill>
                  <a:schemeClr val="tx1">
                    <a:lumMod val="85000"/>
                  </a:schemeClr>
                </a:solidFill>
              </a:rPr>
              <a:t>D</a:t>
            </a:r>
            <a:r>
              <a:rPr lang="en-SG" b="1" dirty="0" smtClean="0">
                <a:solidFill>
                  <a:schemeClr val="tx1">
                    <a:lumMod val="85000"/>
                  </a:schemeClr>
                </a:solidFill>
              </a:rPr>
              <a:t>. </a:t>
            </a:r>
            <a:r>
              <a:rPr lang="en-SG" b="1" dirty="0" err="1" smtClean="0">
                <a:solidFill>
                  <a:schemeClr val="tx1">
                    <a:lumMod val="85000"/>
                  </a:schemeClr>
                </a:solidFill>
              </a:rPr>
              <a:t>Đoàn</a:t>
            </a:r>
            <a:r>
              <a:rPr lang="en-SG" b="1" dirty="0" smtClean="0">
                <a:solidFill>
                  <a:schemeClr val="tx1">
                    <a:lumMod val="85000"/>
                  </a:schemeClr>
                </a:solidFill>
              </a:rPr>
              <a:t> ca </a:t>
            </a:r>
            <a:r>
              <a:rPr lang="en-SG" b="1" dirty="0" err="1" smtClean="0">
                <a:solidFill>
                  <a:schemeClr val="tx1">
                    <a:lumMod val="85000"/>
                  </a:schemeClr>
                </a:solidFill>
              </a:rPr>
              <a:t>múa</a:t>
            </a:r>
            <a:r>
              <a:rPr lang="en-SG" b="1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SG" b="1" dirty="0" err="1" smtClean="0">
                <a:solidFill>
                  <a:schemeClr val="tx1">
                    <a:lumMod val="85000"/>
                  </a:schemeClr>
                </a:solidFill>
              </a:rPr>
              <a:t>nhạc</a:t>
            </a:r>
            <a:r>
              <a:rPr lang="en-SG" b="1" dirty="0" smtClean="0">
                <a:solidFill>
                  <a:schemeClr val="tx1">
                    <a:lumMod val="85000"/>
                  </a:schemeClr>
                </a:solidFill>
              </a:rPr>
              <a:t> music one</a:t>
            </a:r>
          </a:p>
          <a:p>
            <a:pPr>
              <a:lnSpc>
                <a:spcPct val="150000"/>
              </a:lnSpc>
            </a:pPr>
            <a:r>
              <a:rPr lang="en-SG" b="1" dirty="0">
                <a:solidFill>
                  <a:schemeClr val="tx1">
                    <a:lumMod val="85000"/>
                  </a:schemeClr>
                </a:solidFill>
              </a:rPr>
              <a:t>E</a:t>
            </a:r>
            <a:r>
              <a:rPr lang="en-SG" b="1" dirty="0" smtClean="0">
                <a:solidFill>
                  <a:schemeClr val="tx1">
                    <a:lumMod val="85000"/>
                  </a:schemeClr>
                </a:solidFill>
              </a:rPr>
              <a:t>. Time table</a:t>
            </a:r>
            <a:endParaRPr lang="en-SG" b="1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52355" y="4519575"/>
            <a:ext cx="48974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2800" b="1" dirty="0" smtClean="0">
                <a:solidFill>
                  <a:srgbClr val="DAA600"/>
                </a:solidFill>
                <a:latin typeface="Bahnschrift" panose="020B0502040204020203" pitchFamily="34" charset="0"/>
              </a:rPr>
              <a:t>The Must See Show in Saigon</a:t>
            </a:r>
            <a:endParaRPr lang="en-SG" sz="2800" b="1" dirty="0">
              <a:solidFill>
                <a:srgbClr val="DAA600"/>
              </a:solidFill>
              <a:latin typeface="Bahnschrift" panose="020B0502040204020203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666053" y="2075160"/>
            <a:ext cx="2326927" cy="2256485"/>
            <a:chOff x="6385235" y="74762"/>
            <a:chExt cx="3140451" cy="311701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572"/>
            <a:stretch/>
          </p:blipFill>
          <p:spPr>
            <a:xfrm>
              <a:off x="6437502" y="74762"/>
              <a:ext cx="3040380" cy="208046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851"/>
            <a:stretch/>
          </p:blipFill>
          <p:spPr>
            <a:xfrm>
              <a:off x="6385235" y="2182137"/>
              <a:ext cx="3140451" cy="1009636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448" y="2820709"/>
            <a:ext cx="1466652" cy="88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0127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232" y="0"/>
            <a:ext cx="6557933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" y="0"/>
            <a:ext cx="6557933" cy="6858000"/>
          </a:xfrm>
          <a:prstGeom prst="rect">
            <a:avLst/>
          </a:prstGeom>
        </p:spPr>
      </p:pic>
      <p:pic>
        <p:nvPicPr>
          <p:cNvPr id="2054" name="Picture 6" descr="nhà đẹp | Restaurant interior design, Trang trí, Restaurant b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378" y="2219564"/>
            <a:ext cx="2623455" cy="3935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hà hàng đẹp ở Hàng Châu làm từ tre - Blog du lịch - Chudu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028" y="4322901"/>
            <a:ext cx="3646630" cy="242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3" b="-1"/>
          <a:stretch/>
        </p:blipFill>
        <p:spPr>
          <a:xfrm>
            <a:off x="826202" y="2455028"/>
            <a:ext cx="3235755" cy="37290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33"/>
          <a:stretch/>
        </p:blipFill>
        <p:spPr>
          <a:xfrm>
            <a:off x="4235830" y="2674265"/>
            <a:ext cx="3791669" cy="2039076"/>
          </a:xfrm>
          <a:prstGeom prst="rect">
            <a:avLst/>
          </a:prstGeom>
        </p:spPr>
      </p:pic>
      <p:pic>
        <p:nvPicPr>
          <p:cNvPr id="2050" name="Picture 2" descr="Tiềm năng của tre trong kiến trúc - xây dựng - Bamboo architectur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218" y="4798710"/>
            <a:ext cx="2513067" cy="188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4289091" y="1925176"/>
            <a:ext cx="3202466" cy="5893"/>
          </a:xfrm>
          <a:prstGeom prst="line">
            <a:avLst/>
          </a:prstGeom>
          <a:ln w="190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941183" y="3784292"/>
            <a:ext cx="29173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600" i="1" dirty="0" err="1" smtClean="0">
                <a:solidFill>
                  <a:schemeClr val="tx1">
                    <a:lumMod val="95000"/>
                  </a:schemeClr>
                </a:solidFill>
              </a:rPr>
              <a:t>Sảnh</a:t>
            </a:r>
            <a:r>
              <a:rPr lang="en-SG" sz="1600" i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i="1" dirty="0" err="1" smtClean="0">
                <a:solidFill>
                  <a:schemeClr val="tx1">
                    <a:lumMod val="95000"/>
                  </a:schemeClr>
                </a:solidFill>
              </a:rPr>
              <a:t>đón</a:t>
            </a:r>
            <a:r>
              <a:rPr lang="en-SG" sz="1600" i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i="1" dirty="0" err="1" smtClean="0">
                <a:solidFill>
                  <a:schemeClr val="tx1">
                    <a:lumMod val="95000"/>
                  </a:schemeClr>
                </a:solidFill>
              </a:rPr>
              <a:t>Khách</a:t>
            </a:r>
            <a:r>
              <a:rPr lang="en-SG" sz="1600" i="1" dirty="0" smtClean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SG" sz="1600" i="1" dirty="0" err="1" smtClean="0">
                <a:solidFill>
                  <a:schemeClr val="tx1">
                    <a:lumMod val="95000"/>
                  </a:schemeClr>
                </a:solidFill>
              </a:rPr>
              <a:t>không</a:t>
            </a:r>
            <a:r>
              <a:rPr lang="en-SG" sz="1600" i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i="1" dirty="0" err="1" smtClean="0">
                <a:solidFill>
                  <a:schemeClr val="tx1">
                    <a:lumMod val="95000"/>
                  </a:schemeClr>
                </a:solidFill>
              </a:rPr>
              <a:t>gian</a:t>
            </a:r>
            <a:r>
              <a:rPr lang="en-SG" sz="1600" i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i="1" dirty="0" err="1" smtClean="0">
                <a:solidFill>
                  <a:schemeClr val="tx1">
                    <a:lumMod val="95000"/>
                  </a:schemeClr>
                </a:solidFill>
              </a:rPr>
              <a:t>tiệc</a:t>
            </a:r>
            <a:r>
              <a:rPr lang="en-SG" sz="1600" i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i="1" dirty="0" err="1" smtClean="0">
                <a:solidFill>
                  <a:schemeClr val="tx1">
                    <a:lumMod val="95000"/>
                  </a:schemeClr>
                </a:solidFill>
              </a:rPr>
              <a:t>nhẹ</a:t>
            </a:r>
            <a:r>
              <a:rPr lang="en-SG" sz="1600" i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i="1" dirty="0" err="1" smtClean="0">
                <a:solidFill>
                  <a:schemeClr val="tx1">
                    <a:lumMod val="95000"/>
                  </a:schemeClr>
                </a:solidFill>
              </a:rPr>
              <a:t>trước</a:t>
            </a:r>
            <a:r>
              <a:rPr lang="en-SG" sz="1600" i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i="1" dirty="0" err="1" smtClean="0">
                <a:solidFill>
                  <a:schemeClr val="tx1">
                    <a:lumMod val="95000"/>
                  </a:schemeClr>
                </a:solidFill>
              </a:rPr>
              <a:t>mỗi</a:t>
            </a:r>
            <a:r>
              <a:rPr lang="en-SG" sz="1600" i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i="1" dirty="0" err="1" smtClean="0">
                <a:solidFill>
                  <a:schemeClr val="tx1">
                    <a:lumMod val="95000"/>
                  </a:schemeClr>
                </a:solidFill>
              </a:rPr>
              <a:t>buổi</a:t>
            </a:r>
            <a:r>
              <a:rPr lang="en-SG" sz="1600" i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i="1" dirty="0" err="1" smtClean="0">
                <a:solidFill>
                  <a:schemeClr val="tx1">
                    <a:lumMod val="95000"/>
                  </a:schemeClr>
                </a:solidFill>
              </a:rPr>
              <a:t>diễn</a:t>
            </a:r>
            <a:r>
              <a:rPr lang="en-SG" sz="1600" i="1" dirty="0" smtClean="0">
                <a:solidFill>
                  <a:schemeClr val="tx1">
                    <a:lumMod val="95000"/>
                  </a:schemeClr>
                </a:solidFill>
              </a:rPr>
              <a:t>… </a:t>
            </a:r>
            <a:r>
              <a:rPr lang="en-SG" sz="1600" i="1" dirty="0" err="1" smtClean="0">
                <a:solidFill>
                  <a:schemeClr val="tx1">
                    <a:lumMod val="95000"/>
                  </a:schemeClr>
                </a:solidFill>
              </a:rPr>
              <a:t>sẽ</a:t>
            </a:r>
            <a:r>
              <a:rPr lang="en-SG" sz="1600" i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i="1" dirty="0" err="1" smtClean="0">
                <a:solidFill>
                  <a:schemeClr val="tx1">
                    <a:lumMod val="95000"/>
                  </a:schemeClr>
                </a:solidFill>
              </a:rPr>
              <a:t>được</a:t>
            </a:r>
            <a:r>
              <a:rPr lang="en-SG" sz="1600" i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i="1" dirty="0" err="1" smtClean="0">
                <a:solidFill>
                  <a:schemeClr val="tx1">
                    <a:lumMod val="95000"/>
                  </a:schemeClr>
                </a:solidFill>
              </a:rPr>
              <a:t>thiết</a:t>
            </a:r>
            <a:r>
              <a:rPr lang="en-SG" sz="1600" i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i="1" dirty="0" err="1" smtClean="0">
                <a:solidFill>
                  <a:schemeClr val="tx1">
                    <a:lumMod val="95000"/>
                  </a:schemeClr>
                </a:solidFill>
              </a:rPr>
              <a:t>kế</a:t>
            </a:r>
            <a:r>
              <a:rPr lang="en-SG" sz="1600" i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i="1" dirty="0" err="1" smtClean="0">
                <a:solidFill>
                  <a:schemeClr val="tx1">
                    <a:lumMod val="95000"/>
                  </a:schemeClr>
                </a:solidFill>
              </a:rPr>
              <a:t>lại</a:t>
            </a:r>
            <a:r>
              <a:rPr lang="en-SG" sz="1600" i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i="1" dirty="0" err="1" smtClean="0">
                <a:solidFill>
                  <a:schemeClr val="tx1">
                    <a:lumMod val="95000"/>
                  </a:schemeClr>
                </a:solidFill>
              </a:rPr>
              <a:t>cho</a:t>
            </a:r>
            <a:r>
              <a:rPr lang="en-SG" sz="1600" i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i="1" dirty="0" err="1" smtClean="0">
                <a:solidFill>
                  <a:schemeClr val="tx1">
                    <a:lumMod val="95000"/>
                  </a:schemeClr>
                </a:solidFill>
              </a:rPr>
              <a:t>phù</a:t>
            </a:r>
            <a:r>
              <a:rPr lang="en-SG" sz="1600" i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i="1" dirty="0" err="1" smtClean="0">
                <a:solidFill>
                  <a:schemeClr val="tx1">
                    <a:lumMod val="95000"/>
                  </a:schemeClr>
                </a:solidFill>
              </a:rPr>
              <a:t>hợp</a:t>
            </a:r>
            <a:r>
              <a:rPr lang="en-SG" sz="1600" i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i="1" dirty="0" err="1" smtClean="0">
                <a:solidFill>
                  <a:schemeClr val="tx1">
                    <a:lumMod val="95000"/>
                  </a:schemeClr>
                </a:solidFill>
              </a:rPr>
              <a:t>với</a:t>
            </a:r>
            <a:r>
              <a:rPr lang="en-SG" sz="1600" i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i="1" dirty="0" err="1" smtClean="0">
                <a:solidFill>
                  <a:schemeClr val="tx1">
                    <a:lumMod val="95000"/>
                  </a:schemeClr>
                </a:solidFill>
              </a:rPr>
              <a:t>chương</a:t>
            </a:r>
            <a:r>
              <a:rPr lang="en-SG" sz="1600" i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i="1" dirty="0" err="1" smtClean="0">
                <a:solidFill>
                  <a:schemeClr val="tx1">
                    <a:lumMod val="95000"/>
                  </a:schemeClr>
                </a:solidFill>
              </a:rPr>
              <a:t>trình</a:t>
            </a:r>
            <a:r>
              <a:rPr lang="en-SG" sz="1600" i="1" dirty="0" smtClean="0">
                <a:solidFill>
                  <a:schemeClr val="tx1">
                    <a:lumMod val="95000"/>
                  </a:schemeClr>
                </a:solidFill>
              </a:rPr>
              <a:t> Shape of Sound</a:t>
            </a:r>
            <a:endParaRPr lang="en-SG" sz="1600" i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838" y="2315109"/>
            <a:ext cx="2430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b="1" dirty="0" smtClean="0">
                <a:solidFill>
                  <a:schemeClr val="bg1"/>
                </a:solidFill>
              </a:rPr>
              <a:t>DECORATION</a:t>
            </a:r>
            <a:endParaRPr lang="en-SG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70173" y="1925176"/>
            <a:ext cx="456407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2500" b="1" dirty="0" smtClean="0">
                <a:solidFill>
                  <a:schemeClr val="accent4">
                    <a:lumMod val="50000"/>
                  </a:schemeClr>
                </a:solidFill>
                <a:latin typeface="Bahnschrift" panose="020B0502040204020203" pitchFamily="34" charset="0"/>
              </a:rPr>
              <a:t>The Must See Show in Saigon</a:t>
            </a:r>
            <a:endParaRPr lang="en-SG" sz="2500" b="1" dirty="0">
              <a:solidFill>
                <a:schemeClr val="accent4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595877" y="208286"/>
            <a:ext cx="1977627" cy="1962866"/>
            <a:chOff x="6385235" y="74762"/>
            <a:chExt cx="3140451" cy="3117011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572"/>
            <a:stretch/>
          </p:blipFill>
          <p:spPr>
            <a:xfrm>
              <a:off x="6437502" y="74762"/>
              <a:ext cx="3040380" cy="208046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851"/>
            <a:stretch/>
          </p:blipFill>
          <p:spPr>
            <a:xfrm>
              <a:off x="6385235" y="2182137"/>
              <a:ext cx="3140451" cy="1009636"/>
            </a:xfrm>
            <a:prstGeom prst="rect">
              <a:avLst/>
            </a:prstGeom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616" y="570595"/>
            <a:ext cx="1466652" cy="88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13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68171" y="1582899"/>
            <a:ext cx="18174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3600" b="1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</a:rPr>
              <a:t>Contents</a:t>
            </a:r>
            <a:endParaRPr lang="en-SG" sz="3600" b="1" dirty="0">
              <a:solidFill>
                <a:schemeClr val="bg2">
                  <a:lumMod val="40000"/>
                  <a:lumOff val="60000"/>
                </a:schemeClr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43803" y="2554670"/>
            <a:ext cx="45719" cy="248812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09567" y="2648036"/>
            <a:ext cx="3198568" cy="2169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SG" b="1" dirty="0" smtClean="0">
                <a:solidFill>
                  <a:schemeClr val="tx1">
                    <a:lumMod val="85000"/>
                  </a:schemeClr>
                </a:solidFill>
              </a:rPr>
              <a:t>A. About “SHAPE OF SOUND”</a:t>
            </a:r>
          </a:p>
          <a:p>
            <a:pPr>
              <a:lnSpc>
                <a:spcPct val="150000"/>
              </a:lnSpc>
            </a:pPr>
            <a:r>
              <a:rPr lang="en-SG" b="1" dirty="0" smtClean="0">
                <a:solidFill>
                  <a:schemeClr val="tx1">
                    <a:lumMod val="85000"/>
                  </a:schemeClr>
                </a:solidFill>
              </a:rPr>
              <a:t>B. </a:t>
            </a:r>
            <a:r>
              <a:rPr lang="en-SG" b="1" dirty="0" err="1" smtClean="0">
                <a:solidFill>
                  <a:schemeClr val="tx1">
                    <a:lumMod val="85000"/>
                  </a:schemeClr>
                </a:solidFill>
              </a:rPr>
              <a:t>Nội</a:t>
            </a:r>
            <a:r>
              <a:rPr lang="en-SG" b="1" dirty="0" smtClean="0">
                <a:solidFill>
                  <a:schemeClr val="tx1">
                    <a:lumMod val="85000"/>
                  </a:schemeClr>
                </a:solidFill>
              </a:rPr>
              <a:t> dung </a:t>
            </a:r>
            <a:r>
              <a:rPr lang="en-SG" b="1" dirty="0" err="1" smtClean="0">
                <a:solidFill>
                  <a:schemeClr val="tx1">
                    <a:lumMod val="85000"/>
                  </a:schemeClr>
                </a:solidFill>
              </a:rPr>
              <a:t>âm</a:t>
            </a:r>
            <a:r>
              <a:rPr lang="en-SG" b="1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SG" b="1" dirty="0" err="1" smtClean="0">
                <a:solidFill>
                  <a:schemeClr val="tx1">
                    <a:lumMod val="85000"/>
                  </a:schemeClr>
                </a:solidFill>
              </a:rPr>
              <a:t>nhạc</a:t>
            </a:r>
            <a:r>
              <a:rPr lang="en-SG" b="1" dirty="0" smtClean="0">
                <a:solidFill>
                  <a:schemeClr val="tx1">
                    <a:lumMod val="85000"/>
                  </a:schemeClr>
                </a:solidFill>
              </a:rPr>
              <a:t> &amp; </a:t>
            </a:r>
            <a:r>
              <a:rPr lang="en-SG" b="1" dirty="0" err="1" smtClean="0">
                <a:solidFill>
                  <a:schemeClr val="tx1">
                    <a:lumMod val="85000"/>
                  </a:schemeClr>
                </a:solidFill>
              </a:rPr>
              <a:t>cảm</a:t>
            </a:r>
            <a:r>
              <a:rPr lang="en-SG" b="1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SG" b="1" dirty="0" err="1" smtClean="0">
                <a:solidFill>
                  <a:schemeClr val="tx1">
                    <a:lumMod val="85000"/>
                  </a:schemeClr>
                </a:solidFill>
              </a:rPr>
              <a:t>xúc</a:t>
            </a:r>
            <a:endParaRPr lang="en-SG" b="1" dirty="0" smtClean="0">
              <a:solidFill>
                <a:schemeClr val="tx1">
                  <a:lumMod val="8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SG" b="1" dirty="0">
                <a:solidFill>
                  <a:schemeClr val="tx1">
                    <a:lumMod val="95000"/>
                  </a:schemeClr>
                </a:solidFill>
              </a:rPr>
              <a:t>C</a:t>
            </a:r>
            <a:r>
              <a:rPr lang="en-SG" b="1" dirty="0" smtClean="0">
                <a:solidFill>
                  <a:schemeClr val="tx1">
                    <a:lumMod val="95000"/>
                  </a:schemeClr>
                </a:solidFill>
              </a:rPr>
              <a:t>. </a:t>
            </a:r>
            <a:r>
              <a:rPr lang="en-SG" b="1" dirty="0" err="1" smtClean="0">
                <a:solidFill>
                  <a:schemeClr val="tx1">
                    <a:lumMod val="95000"/>
                  </a:schemeClr>
                </a:solidFill>
              </a:rPr>
              <a:t>Địa</a:t>
            </a:r>
            <a:r>
              <a:rPr lang="en-SG" b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b="1" dirty="0" err="1" smtClean="0">
                <a:solidFill>
                  <a:schemeClr val="tx1">
                    <a:lumMod val="95000"/>
                  </a:schemeClr>
                </a:solidFill>
              </a:rPr>
              <a:t>điểm</a:t>
            </a:r>
            <a:r>
              <a:rPr lang="en-SG" b="1" dirty="0" smtClean="0">
                <a:solidFill>
                  <a:schemeClr val="tx1">
                    <a:lumMod val="95000"/>
                  </a:schemeClr>
                </a:solidFill>
              </a:rPr>
              <a:t> &amp; </a:t>
            </a:r>
            <a:r>
              <a:rPr lang="en-SG" b="1" dirty="0" err="1" smtClean="0">
                <a:solidFill>
                  <a:schemeClr val="tx1">
                    <a:lumMod val="95000"/>
                  </a:schemeClr>
                </a:solidFill>
              </a:rPr>
              <a:t>cơ</a:t>
            </a:r>
            <a:r>
              <a:rPr lang="en-SG" b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b="1" dirty="0" err="1" smtClean="0">
                <a:solidFill>
                  <a:schemeClr val="tx1">
                    <a:lumMod val="95000"/>
                  </a:schemeClr>
                </a:solidFill>
              </a:rPr>
              <a:t>sở</a:t>
            </a:r>
            <a:r>
              <a:rPr lang="en-SG" b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b="1" dirty="0" err="1" smtClean="0">
                <a:solidFill>
                  <a:schemeClr val="tx1">
                    <a:lumMod val="95000"/>
                  </a:schemeClr>
                </a:solidFill>
              </a:rPr>
              <a:t>vật</a:t>
            </a:r>
            <a:r>
              <a:rPr lang="en-SG" b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b="1" dirty="0" err="1" smtClean="0">
                <a:solidFill>
                  <a:schemeClr val="tx1">
                    <a:lumMod val="95000"/>
                  </a:schemeClr>
                </a:solidFill>
              </a:rPr>
              <a:t>chất</a:t>
            </a:r>
            <a:endParaRPr lang="en-SG" b="1" dirty="0" smtClean="0">
              <a:solidFill>
                <a:schemeClr val="tx1">
                  <a:lumMod val="9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SG" b="1" dirty="0">
                <a:solidFill>
                  <a:srgbClr val="FF0000"/>
                </a:solidFill>
              </a:rPr>
              <a:t>D</a:t>
            </a:r>
            <a:r>
              <a:rPr lang="en-SG" b="1" dirty="0" smtClean="0">
                <a:solidFill>
                  <a:srgbClr val="FF0000"/>
                </a:solidFill>
              </a:rPr>
              <a:t>. </a:t>
            </a:r>
            <a:r>
              <a:rPr lang="en-SG" b="1" dirty="0" err="1" smtClean="0">
                <a:solidFill>
                  <a:srgbClr val="FF0000"/>
                </a:solidFill>
              </a:rPr>
              <a:t>Đoàn</a:t>
            </a:r>
            <a:r>
              <a:rPr lang="en-SG" b="1" dirty="0" smtClean="0">
                <a:solidFill>
                  <a:srgbClr val="FF0000"/>
                </a:solidFill>
              </a:rPr>
              <a:t> ca </a:t>
            </a:r>
            <a:r>
              <a:rPr lang="en-SG" b="1" dirty="0" err="1" smtClean="0">
                <a:solidFill>
                  <a:srgbClr val="FF0000"/>
                </a:solidFill>
              </a:rPr>
              <a:t>múa</a:t>
            </a:r>
            <a:r>
              <a:rPr lang="en-SG" b="1" dirty="0" smtClean="0">
                <a:solidFill>
                  <a:srgbClr val="FF0000"/>
                </a:solidFill>
              </a:rPr>
              <a:t> </a:t>
            </a:r>
            <a:r>
              <a:rPr lang="en-SG" b="1" dirty="0" err="1" smtClean="0">
                <a:solidFill>
                  <a:srgbClr val="FF0000"/>
                </a:solidFill>
              </a:rPr>
              <a:t>nhạc</a:t>
            </a:r>
            <a:r>
              <a:rPr lang="en-SG" b="1" dirty="0" smtClean="0">
                <a:solidFill>
                  <a:srgbClr val="FF0000"/>
                </a:solidFill>
              </a:rPr>
              <a:t> music one</a:t>
            </a:r>
          </a:p>
          <a:p>
            <a:pPr>
              <a:lnSpc>
                <a:spcPct val="150000"/>
              </a:lnSpc>
            </a:pPr>
            <a:r>
              <a:rPr lang="en-SG" b="1" dirty="0">
                <a:solidFill>
                  <a:schemeClr val="tx1">
                    <a:lumMod val="85000"/>
                  </a:schemeClr>
                </a:solidFill>
              </a:rPr>
              <a:t>E</a:t>
            </a:r>
            <a:r>
              <a:rPr lang="en-SG" b="1" dirty="0" smtClean="0">
                <a:solidFill>
                  <a:schemeClr val="tx1">
                    <a:lumMod val="85000"/>
                  </a:schemeClr>
                </a:solidFill>
              </a:rPr>
              <a:t>. Time table</a:t>
            </a:r>
            <a:endParaRPr lang="en-SG" b="1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59389" y="4556251"/>
            <a:ext cx="48974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2800" b="1" dirty="0" smtClean="0">
                <a:solidFill>
                  <a:srgbClr val="DAA600"/>
                </a:solidFill>
                <a:latin typeface="Bahnschrift" panose="020B0502040204020203" pitchFamily="34" charset="0"/>
              </a:rPr>
              <a:t>The Must See Show in Saigon</a:t>
            </a:r>
            <a:endParaRPr lang="en-SG" sz="2800" b="1" dirty="0">
              <a:solidFill>
                <a:srgbClr val="DAA600"/>
              </a:solidFill>
              <a:latin typeface="Bahnschrift" panose="020B0502040204020203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830190" y="2229230"/>
            <a:ext cx="2287599" cy="2270524"/>
            <a:chOff x="6385235" y="74762"/>
            <a:chExt cx="3140451" cy="311701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572"/>
            <a:stretch/>
          </p:blipFill>
          <p:spPr>
            <a:xfrm>
              <a:off x="6437502" y="74762"/>
              <a:ext cx="3040380" cy="208046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851"/>
            <a:stretch/>
          </p:blipFill>
          <p:spPr>
            <a:xfrm>
              <a:off x="6385235" y="2182137"/>
              <a:ext cx="3140451" cy="1009636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619" y="2861952"/>
            <a:ext cx="1466652" cy="88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776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310030" y="4893177"/>
            <a:ext cx="55867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2400" b="1" dirty="0" smtClean="0"/>
              <a:t>NGHỆ SĨ ĐOÀN CA MÚA NHẠC MUSIC ONE</a:t>
            </a:r>
            <a:endParaRPr lang="en-SG" sz="2400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-52397" y="2800710"/>
            <a:ext cx="12244397" cy="1898631"/>
            <a:chOff x="-32396" y="3249283"/>
            <a:chExt cx="12244397" cy="1898631"/>
          </a:xfrm>
        </p:grpSpPr>
        <p:grpSp>
          <p:nvGrpSpPr>
            <p:cNvPr id="3" name="Group 2"/>
            <p:cNvGrpSpPr/>
            <p:nvPr/>
          </p:nvGrpSpPr>
          <p:grpSpPr>
            <a:xfrm>
              <a:off x="-32396" y="3249283"/>
              <a:ext cx="6485909" cy="1894723"/>
              <a:chOff x="-113864" y="3870580"/>
              <a:chExt cx="12305863" cy="3017179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945" b="56439"/>
              <a:stretch/>
            </p:blipFill>
            <p:spPr>
              <a:xfrm>
                <a:off x="2172331" y="3884278"/>
                <a:ext cx="1252691" cy="2987420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945" b="56439"/>
              <a:stretch/>
            </p:blipFill>
            <p:spPr>
              <a:xfrm>
                <a:off x="1002869" y="3897976"/>
                <a:ext cx="1252691" cy="2987420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945" b="56439"/>
              <a:stretch/>
            </p:blipFill>
            <p:spPr>
              <a:xfrm flipH="1">
                <a:off x="-113864" y="3897976"/>
                <a:ext cx="1216910" cy="2987420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945" b="56439"/>
              <a:stretch/>
            </p:blipFill>
            <p:spPr>
              <a:xfrm rot="10800000">
                <a:off x="10175931" y="3897976"/>
                <a:ext cx="1252691" cy="2987420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945" b="56439"/>
              <a:stretch/>
            </p:blipFill>
            <p:spPr>
              <a:xfrm>
                <a:off x="9117328" y="3897976"/>
                <a:ext cx="1252691" cy="2987420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945" b="56439"/>
              <a:stretch/>
            </p:blipFill>
            <p:spPr>
              <a:xfrm rot="10800000" flipH="1">
                <a:off x="7910316" y="3900339"/>
                <a:ext cx="1216910" cy="2987420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945" b="56439"/>
              <a:stretch/>
            </p:blipFill>
            <p:spPr>
              <a:xfrm>
                <a:off x="5509279" y="3870580"/>
                <a:ext cx="1252691" cy="2987420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945" b="56439"/>
              <a:stretch/>
            </p:blipFill>
            <p:spPr>
              <a:xfrm>
                <a:off x="4313811" y="3870580"/>
                <a:ext cx="1252691" cy="2987420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945" b="56439"/>
              <a:stretch/>
            </p:blipFill>
            <p:spPr>
              <a:xfrm flipH="1">
                <a:off x="3285558" y="3884278"/>
                <a:ext cx="1216910" cy="2987420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945" b="56439"/>
              <a:stretch/>
            </p:blipFill>
            <p:spPr>
              <a:xfrm>
                <a:off x="6727062" y="3884278"/>
                <a:ext cx="1252691" cy="2987420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945" b="56439"/>
              <a:stretch/>
            </p:blipFill>
            <p:spPr>
              <a:xfrm>
                <a:off x="10939308" y="3891086"/>
                <a:ext cx="1252691" cy="2987420"/>
              </a:xfrm>
              <a:prstGeom prst="rect">
                <a:avLst/>
              </a:prstGeom>
            </p:spPr>
          </p:pic>
        </p:grpSp>
        <p:grpSp>
          <p:nvGrpSpPr>
            <p:cNvPr id="23" name="Group 22"/>
            <p:cNvGrpSpPr/>
            <p:nvPr/>
          </p:nvGrpSpPr>
          <p:grpSpPr>
            <a:xfrm>
              <a:off x="5726092" y="3253191"/>
              <a:ext cx="6485909" cy="1894723"/>
              <a:chOff x="-113864" y="3870580"/>
              <a:chExt cx="12305863" cy="3017179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945" b="56439"/>
              <a:stretch/>
            </p:blipFill>
            <p:spPr>
              <a:xfrm>
                <a:off x="2172331" y="3884278"/>
                <a:ext cx="1252691" cy="2987420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945" b="56439"/>
              <a:stretch/>
            </p:blipFill>
            <p:spPr>
              <a:xfrm>
                <a:off x="1002869" y="3897976"/>
                <a:ext cx="1252691" cy="2987420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945" b="56439"/>
              <a:stretch/>
            </p:blipFill>
            <p:spPr>
              <a:xfrm flipH="1">
                <a:off x="-113864" y="3897976"/>
                <a:ext cx="1216910" cy="2987420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945" b="56439"/>
              <a:stretch/>
            </p:blipFill>
            <p:spPr>
              <a:xfrm rot="10800000">
                <a:off x="10175931" y="3897976"/>
                <a:ext cx="1252691" cy="2987420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945" b="56439"/>
              <a:stretch/>
            </p:blipFill>
            <p:spPr>
              <a:xfrm>
                <a:off x="9117328" y="3897976"/>
                <a:ext cx="1252691" cy="2987420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945" b="56439"/>
              <a:stretch/>
            </p:blipFill>
            <p:spPr>
              <a:xfrm rot="10800000" flipH="1">
                <a:off x="7910316" y="3900339"/>
                <a:ext cx="1216910" cy="2987420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945" b="56439"/>
              <a:stretch/>
            </p:blipFill>
            <p:spPr>
              <a:xfrm>
                <a:off x="5509279" y="3870580"/>
                <a:ext cx="1252691" cy="2987420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945" b="56439"/>
              <a:stretch/>
            </p:blipFill>
            <p:spPr>
              <a:xfrm>
                <a:off x="4313811" y="3870580"/>
                <a:ext cx="1252691" cy="2987420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945" b="56439"/>
              <a:stretch/>
            </p:blipFill>
            <p:spPr>
              <a:xfrm flipH="1">
                <a:off x="3285558" y="3884278"/>
                <a:ext cx="1216910" cy="2987420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945" b="56439"/>
              <a:stretch/>
            </p:blipFill>
            <p:spPr>
              <a:xfrm>
                <a:off x="6727062" y="3884278"/>
                <a:ext cx="1252691" cy="2987420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945" b="56439"/>
              <a:stretch/>
            </p:blipFill>
            <p:spPr>
              <a:xfrm>
                <a:off x="10939308" y="3891086"/>
                <a:ext cx="1252691" cy="2987420"/>
              </a:xfrm>
              <a:prstGeom prst="rect">
                <a:avLst/>
              </a:prstGeom>
            </p:spPr>
          </p:pic>
        </p:grpSp>
      </p:grpSp>
      <p:sp>
        <p:nvSpPr>
          <p:cNvPr id="38" name="TextBox 37"/>
          <p:cNvSpPr txBox="1"/>
          <p:nvPr/>
        </p:nvSpPr>
        <p:spPr>
          <a:xfrm>
            <a:off x="3744747" y="2129211"/>
            <a:ext cx="456407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2600" b="1" dirty="0" smtClean="0">
                <a:solidFill>
                  <a:srgbClr val="DAA600"/>
                </a:solidFill>
                <a:latin typeface="Bahnschrift" panose="020B0502040204020203" pitchFamily="34" charset="0"/>
              </a:rPr>
              <a:t>The Must See Show in Saigon</a:t>
            </a:r>
            <a:endParaRPr lang="en-SG" sz="2600" b="1" dirty="0">
              <a:solidFill>
                <a:srgbClr val="DAA600"/>
              </a:solidFill>
              <a:latin typeface="Bahnschrift" panose="020B0502040204020203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5773271" y="245863"/>
            <a:ext cx="1977627" cy="1962866"/>
            <a:chOff x="6385235" y="74762"/>
            <a:chExt cx="3140451" cy="3117011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572"/>
            <a:stretch/>
          </p:blipFill>
          <p:spPr>
            <a:xfrm>
              <a:off x="6437502" y="74762"/>
              <a:ext cx="3040380" cy="2080461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851"/>
            <a:stretch/>
          </p:blipFill>
          <p:spPr>
            <a:xfrm>
              <a:off x="6385235" y="2182137"/>
              <a:ext cx="3140451" cy="1009636"/>
            </a:xfrm>
            <a:prstGeom prst="rect">
              <a:avLst/>
            </a:prstGeom>
          </p:spPr>
        </p:pic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814" y="797724"/>
            <a:ext cx="1466652" cy="88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5048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4" r="16377"/>
          <a:stretch/>
        </p:blipFill>
        <p:spPr>
          <a:xfrm>
            <a:off x="5361268" y="1870183"/>
            <a:ext cx="4199310" cy="30141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1" r="12347"/>
          <a:stretch/>
        </p:blipFill>
        <p:spPr>
          <a:xfrm>
            <a:off x="1164907" y="1863387"/>
            <a:ext cx="4125957" cy="30209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982" y="1863387"/>
            <a:ext cx="2473187" cy="302098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358560" y="4884373"/>
            <a:ext cx="1471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chemeClr val="tx1">
                    <a:lumMod val="85000"/>
                  </a:schemeClr>
                </a:solidFill>
              </a:rPr>
              <a:t>Ban </a:t>
            </a:r>
            <a:r>
              <a:rPr lang="en-US" i="1" dirty="0" err="1" smtClean="0">
                <a:solidFill>
                  <a:schemeClr val="tx1">
                    <a:lumMod val="85000"/>
                  </a:schemeClr>
                </a:solidFill>
              </a:rPr>
              <a:t>nhạc</a:t>
            </a:r>
            <a:r>
              <a:rPr lang="en-US" i="1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1">
                    <a:lumMod val="85000"/>
                  </a:schemeClr>
                </a:solidFill>
              </a:rPr>
              <a:t>nhẹ</a:t>
            </a:r>
            <a:endParaRPr lang="en-US" i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65"/>
          <a:stretch/>
        </p:blipFill>
        <p:spPr>
          <a:xfrm>
            <a:off x="49787" y="0"/>
            <a:ext cx="2325354" cy="68580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882541" y="1032390"/>
            <a:ext cx="5737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2400" b="1" dirty="0" smtClean="0"/>
              <a:t>NGHỆ SĨ ĐOÀN CA MÚA NHẠC MUSIC ONE</a:t>
            </a:r>
            <a:endParaRPr lang="en-SG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461480" y="4835490"/>
            <a:ext cx="1899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 smtClean="0">
                <a:solidFill>
                  <a:schemeClr val="tx1">
                    <a:lumMod val="85000"/>
                  </a:schemeClr>
                </a:solidFill>
              </a:rPr>
              <a:t>Nghệ</a:t>
            </a:r>
            <a:r>
              <a:rPr lang="en-US" i="1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1">
                    <a:lumMod val="85000"/>
                  </a:schemeClr>
                </a:solidFill>
              </a:rPr>
              <a:t>sĩ</a:t>
            </a:r>
            <a:r>
              <a:rPr lang="en-US" i="1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1">
                    <a:lumMod val="85000"/>
                  </a:schemeClr>
                </a:solidFill>
              </a:rPr>
              <a:t>Bộ</a:t>
            </a:r>
            <a:r>
              <a:rPr lang="en-US" i="1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1">
                    <a:lumMod val="85000"/>
                  </a:schemeClr>
                </a:solidFill>
              </a:rPr>
              <a:t>Dây</a:t>
            </a:r>
            <a:endParaRPr lang="en-US" i="1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560578" y="4884373"/>
            <a:ext cx="2057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 smtClean="0">
                <a:solidFill>
                  <a:schemeClr val="tx1">
                    <a:lumMod val="85000"/>
                  </a:schemeClr>
                </a:solidFill>
              </a:rPr>
              <a:t>Nghệ</a:t>
            </a:r>
            <a:r>
              <a:rPr lang="en-US" i="1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1">
                    <a:lumMod val="85000"/>
                  </a:schemeClr>
                </a:solidFill>
              </a:rPr>
              <a:t>sĩ</a:t>
            </a:r>
            <a:r>
              <a:rPr lang="en-US" i="1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1">
                    <a:lumMod val="85000"/>
                  </a:schemeClr>
                </a:solidFill>
              </a:rPr>
              <a:t>Bộ</a:t>
            </a:r>
            <a:r>
              <a:rPr lang="en-US" i="1" dirty="0" smtClean="0">
                <a:solidFill>
                  <a:schemeClr val="tx1">
                    <a:lumMod val="85000"/>
                  </a:schemeClr>
                </a:solidFill>
              </a:rPr>
              <a:t> Brass</a:t>
            </a:r>
            <a:endParaRPr lang="en-US" i="1" dirty="0">
              <a:solidFill>
                <a:schemeClr val="tx1">
                  <a:lumMod val="85000"/>
                </a:schemeClr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0264607" y="80944"/>
            <a:ext cx="1977627" cy="1962866"/>
            <a:chOff x="6385235" y="74762"/>
            <a:chExt cx="3140451" cy="3117011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572"/>
            <a:stretch/>
          </p:blipFill>
          <p:spPr>
            <a:xfrm>
              <a:off x="6437502" y="74762"/>
              <a:ext cx="3040380" cy="2080461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851"/>
            <a:stretch/>
          </p:blipFill>
          <p:spPr>
            <a:xfrm>
              <a:off x="6385235" y="2182137"/>
              <a:ext cx="3140451" cy="1009636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346" y="443253"/>
            <a:ext cx="1466652" cy="88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441549" y="4955299"/>
            <a:ext cx="4540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 smtClean="0">
                <a:solidFill>
                  <a:schemeClr val="tx1">
                    <a:lumMod val="85000"/>
                  </a:schemeClr>
                </a:solidFill>
              </a:rPr>
              <a:t>Các</a:t>
            </a:r>
            <a:r>
              <a:rPr lang="en-US" i="1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1">
                    <a:lumMod val="85000"/>
                  </a:schemeClr>
                </a:solidFill>
              </a:rPr>
              <a:t>Nghê</a:t>
            </a:r>
            <a:r>
              <a:rPr lang="en-US" i="1" dirty="0" smtClean="0">
                <a:solidFill>
                  <a:schemeClr val="tx1">
                    <a:lumMod val="85000"/>
                  </a:schemeClr>
                </a:solidFill>
              </a:rPr>
              <a:t>̣ </a:t>
            </a:r>
            <a:r>
              <a:rPr lang="en-US" i="1" dirty="0" err="1">
                <a:solidFill>
                  <a:schemeClr val="tx1">
                    <a:lumMod val="85000"/>
                  </a:schemeClr>
                </a:solidFill>
              </a:rPr>
              <a:t>si</a:t>
            </a:r>
            <a:r>
              <a:rPr lang="en-US" i="1" dirty="0">
                <a:solidFill>
                  <a:schemeClr val="tx1">
                    <a:lumMod val="85000"/>
                  </a:schemeClr>
                </a:solidFill>
              </a:rPr>
              <a:t>̃ </a:t>
            </a:r>
            <a:r>
              <a:rPr lang="en-US" i="1" dirty="0" err="1" smtClean="0">
                <a:solidFill>
                  <a:schemeClr val="tx1">
                    <a:lumMod val="85000"/>
                  </a:schemeClr>
                </a:solidFill>
              </a:rPr>
              <a:t>Đoàn</a:t>
            </a:r>
            <a:r>
              <a:rPr lang="en-US" i="1" dirty="0" smtClean="0">
                <a:solidFill>
                  <a:schemeClr val="tx1">
                    <a:lumMod val="85000"/>
                  </a:schemeClr>
                </a:solidFill>
              </a:rPr>
              <a:t> Ca </a:t>
            </a:r>
            <a:r>
              <a:rPr lang="en-US" i="1" dirty="0" err="1" smtClean="0">
                <a:solidFill>
                  <a:schemeClr val="tx1">
                    <a:lumMod val="85000"/>
                  </a:schemeClr>
                </a:solidFill>
              </a:rPr>
              <a:t>Múa</a:t>
            </a:r>
            <a:r>
              <a:rPr lang="en-US" i="1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1">
                    <a:lumMod val="85000"/>
                  </a:schemeClr>
                </a:solidFill>
              </a:rPr>
              <a:t>Nhạc</a:t>
            </a:r>
            <a:r>
              <a:rPr lang="en-US" i="1" dirty="0" smtClean="0">
                <a:solidFill>
                  <a:schemeClr val="tx1">
                    <a:lumMod val="85000"/>
                  </a:schemeClr>
                </a:solidFill>
              </a:rPr>
              <a:t> Music </a:t>
            </a:r>
            <a:r>
              <a:rPr lang="en-US" i="1" dirty="0">
                <a:solidFill>
                  <a:schemeClr val="tx1">
                    <a:lumMod val="85000"/>
                  </a:schemeClr>
                </a:solidFill>
              </a:rPr>
              <a:t>One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70" r="12641" b="12050"/>
          <a:stretch/>
        </p:blipFill>
        <p:spPr>
          <a:xfrm>
            <a:off x="2101114" y="1644978"/>
            <a:ext cx="8986630" cy="38734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64"/>
          <a:stretch/>
        </p:blipFill>
        <p:spPr>
          <a:xfrm>
            <a:off x="984029" y="1608816"/>
            <a:ext cx="3268907" cy="263083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6280">
            <a:off x="886812" y="4174398"/>
            <a:ext cx="4002846" cy="2668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10"/>
          <a:stretch/>
        </p:blipFill>
        <p:spPr>
          <a:xfrm>
            <a:off x="57112" y="-1"/>
            <a:ext cx="2277164" cy="68580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2" t="16997" r="16639"/>
          <a:stretch/>
        </p:blipFill>
        <p:spPr>
          <a:xfrm rot="289039">
            <a:off x="9521402" y="1996988"/>
            <a:ext cx="2562142" cy="21436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196" y="4152536"/>
            <a:ext cx="3923117" cy="26154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596" y="4168506"/>
            <a:ext cx="4034241" cy="2689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/>
          <p:cNvSpPr txBox="1"/>
          <p:nvPr/>
        </p:nvSpPr>
        <p:spPr>
          <a:xfrm>
            <a:off x="3476662" y="789329"/>
            <a:ext cx="55867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2400" b="1" dirty="0" smtClean="0"/>
              <a:t>NGHỆ SĨ ĐOÀN CA MÚA NHẠC MUSIC ONE</a:t>
            </a:r>
            <a:endParaRPr lang="en-SG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131341" y="1142883"/>
            <a:ext cx="2201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 smtClean="0">
                <a:solidFill>
                  <a:schemeClr val="tx1">
                    <a:lumMod val="85000"/>
                  </a:schemeClr>
                </a:solidFill>
              </a:rPr>
              <a:t>Nghệ</a:t>
            </a:r>
            <a:r>
              <a:rPr lang="en-US" i="1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1">
                    <a:lumMod val="85000"/>
                  </a:schemeClr>
                </a:solidFill>
              </a:rPr>
              <a:t>sĩ</a:t>
            </a:r>
            <a:r>
              <a:rPr lang="en-US" i="1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1">
                    <a:lumMod val="85000"/>
                  </a:schemeClr>
                </a:solidFill>
              </a:rPr>
              <a:t>Nhạc</a:t>
            </a:r>
            <a:r>
              <a:rPr lang="en-US" i="1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1">
                    <a:lumMod val="85000"/>
                  </a:schemeClr>
                </a:solidFill>
              </a:rPr>
              <a:t>Dân</a:t>
            </a:r>
            <a:r>
              <a:rPr lang="en-US" i="1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1">
                    <a:lumMod val="85000"/>
                  </a:schemeClr>
                </a:solidFill>
              </a:rPr>
              <a:t>tôc</a:t>
            </a:r>
            <a:endParaRPr lang="en-US" i="1" dirty="0">
              <a:solidFill>
                <a:schemeClr val="tx1">
                  <a:lumMod val="85000"/>
                </a:schemeClr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0573178" y="-69675"/>
            <a:ext cx="1977627" cy="1962866"/>
            <a:chOff x="6385235" y="74762"/>
            <a:chExt cx="3140451" cy="3117011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572"/>
            <a:stretch/>
          </p:blipFill>
          <p:spPr>
            <a:xfrm>
              <a:off x="6437502" y="74762"/>
              <a:ext cx="3040380" cy="2080461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851"/>
            <a:stretch/>
          </p:blipFill>
          <p:spPr>
            <a:xfrm>
              <a:off x="6385235" y="2182137"/>
              <a:ext cx="3140451" cy="1009636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917" y="292634"/>
            <a:ext cx="1466652" cy="88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46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49" r="-3"/>
          <a:stretch/>
        </p:blipFill>
        <p:spPr>
          <a:xfrm>
            <a:off x="8476343" y="0"/>
            <a:ext cx="371565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6"/>
          <a:stretch/>
        </p:blipFill>
        <p:spPr>
          <a:xfrm>
            <a:off x="0" y="0"/>
            <a:ext cx="9791577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77047" y="5011691"/>
            <a:ext cx="46064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Nghê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sĩ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đàn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Tranh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của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Shape of Sound</a:t>
            </a:r>
          </a:p>
          <a:p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Đàn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Tranh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không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chỉ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là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sự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mềm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mại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của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cô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gái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VN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mà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lối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trình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diễn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sẽ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thoát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ra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những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rào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cản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thể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hiện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theo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chiều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kích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khác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của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nội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tâm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sự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uẩn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khúc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dằn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xé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và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nội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tâm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50689" y="5688800"/>
            <a:ext cx="21876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6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ÂM THANH CỦA MỘC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0264607" y="80944"/>
            <a:ext cx="1977627" cy="1962866"/>
            <a:chOff x="6385235" y="74762"/>
            <a:chExt cx="3140451" cy="311701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572"/>
            <a:stretch/>
          </p:blipFill>
          <p:spPr>
            <a:xfrm>
              <a:off x="6437502" y="74762"/>
              <a:ext cx="3040380" cy="208046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851"/>
            <a:stretch/>
          </p:blipFill>
          <p:spPr>
            <a:xfrm>
              <a:off x="6385235" y="2182137"/>
              <a:ext cx="3140451" cy="1009636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346" y="443253"/>
            <a:ext cx="1466652" cy="88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76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/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947"/>
          <a:stretch/>
        </p:blipFill>
        <p:spPr>
          <a:xfrm>
            <a:off x="0" y="0"/>
            <a:ext cx="12619914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2"/>
          <a:stretch/>
        </p:blipFill>
        <p:spPr>
          <a:xfrm>
            <a:off x="0" y="0"/>
            <a:ext cx="486190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42231" y="5808832"/>
            <a:ext cx="24035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600" b="1" dirty="0" smtClean="0">
                <a:solidFill>
                  <a:schemeClr val="tx1">
                    <a:lumMod val="95000"/>
                  </a:schemeClr>
                </a:solidFill>
              </a:rPr>
              <a:t>ÂM THANH CỦA MỘC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61902" y="5362556"/>
            <a:ext cx="540664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Nghê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sĩ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của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Shape of Sound</a:t>
            </a:r>
          </a:p>
          <a:p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trong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các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buổi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tập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dợt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của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chương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trình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.</a:t>
            </a:r>
          </a:p>
          <a:p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Đàn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Đáy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là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một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trong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những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nhạc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cụ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chỉ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dirty="0" err="1" smtClean="0">
                <a:solidFill>
                  <a:schemeClr val="tx1">
                    <a:lumMod val="95000"/>
                  </a:schemeClr>
                </a:solidFill>
              </a:rPr>
              <a:t>có</a:t>
            </a:r>
            <a:r>
              <a:rPr lang="en-SG" sz="1500" dirty="0" smtClean="0">
                <a:solidFill>
                  <a:schemeClr val="tx1">
                    <a:lumMod val="95000"/>
                  </a:schemeClr>
                </a:solidFill>
              </a:rPr>
              <a:t> ở VN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0264607" y="80944"/>
            <a:ext cx="1977627" cy="1962866"/>
            <a:chOff x="6385235" y="74762"/>
            <a:chExt cx="3140451" cy="311701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572"/>
            <a:stretch/>
          </p:blipFill>
          <p:spPr>
            <a:xfrm>
              <a:off x="6437502" y="74762"/>
              <a:ext cx="3040380" cy="208046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851"/>
            <a:stretch/>
          </p:blipFill>
          <p:spPr>
            <a:xfrm>
              <a:off x="6385235" y="2182137"/>
              <a:ext cx="3140451" cy="1009636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776" y="2043810"/>
            <a:ext cx="1466652" cy="88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58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08229" y="3093144"/>
            <a:ext cx="9718717" cy="1731364"/>
            <a:chOff x="2095911" y="3213911"/>
            <a:chExt cx="9718717" cy="1731364"/>
          </a:xfrm>
        </p:grpSpPr>
        <p:pic>
          <p:nvPicPr>
            <p:cNvPr id="13" name="Picture 2" descr="https://photo-1-baomoi.zadn.vn/w1000_r1/16/12/03/100/20985084/1_74869.jp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21317" y="3214633"/>
              <a:ext cx="2493311" cy="17200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s://photo-1-baomoi.zadn.vn/w1000_r1/16/12/03/100/20985084/2_111270.jp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9814" y="3214633"/>
              <a:ext cx="2493312" cy="17200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8" descr="https://media4.picsearch.com/is?n1UO7CwJHxyCkgW58yCaO43h3B1hSsjNCQSiOL0hbgc&amp;height=255"/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5911" y="3213911"/>
              <a:ext cx="2223903" cy="1720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0" descr="https://photo-1-baomoi.zadn.vn/w700_r1/16/12/03/100/20985084/4_63997.jp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3126" y="3214633"/>
              <a:ext cx="2508191" cy="17306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/>
          <p:cNvSpPr txBox="1"/>
          <p:nvPr/>
        </p:nvSpPr>
        <p:spPr>
          <a:xfrm>
            <a:off x="1656299" y="1580279"/>
            <a:ext cx="977064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b="1" dirty="0" smtClean="0"/>
              <a:t>TẠI VIỆT NAM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	</a:t>
            </a:r>
          </a:p>
          <a:p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Hơn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14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làn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điệu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chính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thức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được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công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nhận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mỗi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dân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tộc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có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một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điệu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thức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riêng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biệt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bên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cạnh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đó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chính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là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sự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phong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phú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với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những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Nhạc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cụ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đa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dạng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Trang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phục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và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cách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biểu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diễn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cũng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rất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riêng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.</a:t>
            </a:r>
          </a:p>
          <a:p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Ví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dụ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như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Ngũ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cung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Tây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Nguyên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(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bậc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1-3-4-5-7),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Điệu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Lý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Nam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bộ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(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bậc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1-3-4-5-6#)… qua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đó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nói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lên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sự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đa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dạng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và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tính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cách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rất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khác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nhau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giữa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các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vùng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miền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làm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nên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một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bức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tranh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độc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đáo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của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Nhạc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Cụ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Truyền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Thống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Việt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Nam.</a:t>
            </a:r>
          </a:p>
          <a:p>
            <a:endParaRPr lang="en-SG" sz="16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56299" y="5003252"/>
            <a:ext cx="97706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b="1" dirty="0" smtClean="0"/>
              <a:t>TRONG “SHAPE OF SOUND”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	</a:t>
            </a:r>
          </a:p>
          <a:p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Được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kết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hợp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tài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tình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và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đương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đại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các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không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gian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văn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hóa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vùng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miền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đã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dược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Unesco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công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nhận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là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văn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hóa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phi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vật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thể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là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tài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sản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của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nhân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loại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.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Các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tác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phẩm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trong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chương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trình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đều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thể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hiện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văn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hóa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vùng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miền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cũng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như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những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điểm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chung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nhất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của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Văn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hóa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Việt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Nam.</a:t>
            </a:r>
            <a:endParaRPr lang="en-SG" sz="16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32950" y="734267"/>
            <a:ext cx="4553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 dirty="0" smtClean="0">
                <a:solidFill>
                  <a:srgbClr val="C00000"/>
                </a:solidFill>
                <a:latin typeface="Copperplate Gothic Bold" panose="020E0705020206020404" pitchFamily="34" charset="0"/>
              </a:rPr>
              <a:t>Local culture</a:t>
            </a:r>
            <a:endParaRPr lang="en-SG" sz="3600" b="1" dirty="0">
              <a:solidFill>
                <a:srgbClr val="C00000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60718" y="210686"/>
            <a:ext cx="48974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2800" b="1" dirty="0" smtClean="0">
                <a:solidFill>
                  <a:srgbClr val="DAA600"/>
                </a:solidFill>
                <a:latin typeface="Bahnschrift" panose="020B0502040204020203" pitchFamily="34" charset="0"/>
              </a:rPr>
              <a:t>The Must See Show in Saigon</a:t>
            </a:r>
            <a:endParaRPr lang="en-SG" sz="2800" b="1" dirty="0">
              <a:solidFill>
                <a:srgbClr val="DAA600"/>
              </a:solidFill>
              <a:latin typeface="Bahnschrift" panose="020B0502040204020203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42539"/>
          <a:stretch/>
        </p:blipFill>
        <p:spPr>
          <a:xfrm>
            <a:off x="-1" y="10510"/>
            <a:ext cx="2576423" cy="685800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10264607" y="80944"/>
            <a:ext cx="1977627" cy="1962866"/>
            <a:chOff x="6385235" y="74762"/>
            <a:chExt cx="3140451" cy="3117011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572"/>
            <a:stretch/>
          </p:blipFill>
          <p:spPr>
            <a:xfrm>
              <a:off x="6437502" y="74762"/>
              <a:ext cx="3040380" cy="2080461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851"/>
            <a:stretch/>
          </p:blipFill>
          <p:spPr>
            <a:xfrm>
              <a:off x="6385235" y="2182137"/>
              <a:ext cx="3140451" cy="1009636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346" y="443253"/>
            <a:ext cx="1466652" cy="88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18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" y="0"/>
            <a:ext cx="6557933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3DCCA75-C8AA-479D-B88E-F7781B1690B5}"/>
              </a:ext>
            </a:extLst>
          </p:cNvPr>
          <p:cNvSpPr/>
          <p:nvPr/>
        </p:nvSpPr>
        <p:spPr>
          <a:xfrm>
            <a:off x="7564740" y="532141"/>
            <a:ext cx="2938625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Left"/>
              <a:lightRig rig="threePt" dir="t"/>
            </a:scene3d>
          </a:bodyPr>
          <a:lstStyle/>
          <a:p>
            <a:pPr algn="ctr"/>
            <a:r>
              <a:rPr lang="en-US" sz="3000" dirty="0" smtClean="0">
                <a:ln w="6600">
                  <a:solidFill>
                    <a:srgbClr val="00B050"/>
                  </a:solidFill>
                  <a:prstDash val="solid"/>
                </a:ln>
                <a:solidFill>
                  <a:schemeClr val="tx1">
                    <a:lumMod val="6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Shape of Sound</a:t>
            </a:r>
            <a:endParaRPr lang="en-US" sz="3000" cap="none" spc="0" dirty="0">
              <a:ln w="6600">
                <a:solidFill>
                  <a:srgbClr val="00B050"/>
                </a:solidFill>
                <a:prstDash val="solid"/>
              </a:ln>
              <a:solidFill>
                <a:schemeClr val="tx1">
                  <a:lumMod val="6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619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8"/>
          <a:stretch/>
        </p:blipFill>
        <p:spPr>
          <a:xfrm>
            <a:off x="0" y="4001013"/>
            <a:ext cx="3981331" cy="28419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6" b="3410"/>
          <a:stretch/>
        </p:blipFill>
        <p:spPr>
          <a:xfrm>
            <a:off x="1" y="-3909"/>
            <a:ext cx="7133910" cy="387342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463030" y="2634107"/>
            <a:ext cx="38252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600" dirty="0" err="1" smtClean="0"/>
              <a:t>Các</a:t>
            </a:r>
            <a:r>
              <a:rPr lang="en-SG" sz="1600" dirty="0" smtClean="0"/>
              <a:t> </a:t>
            </a:r>
            <a:r>
              <a:rPr lang="en-SG" sz="1600" dirty="0" err="1" smtClean="0"/>
              <a:t>nhạc</a:t>
            </a:r>
            <a:r>
              <a:rPr lang="en-SG" sz="1600" dirty="0" smtClean="0"/>
              <a:t> </a:t>
            </a:r>
            <a:r>
              <a:rPr lang="en-SG" sz="1600" dirty="0" err="1" smtClean="0"/>
              <a:t>cụ</a:t>
            </a:r>
            <a:r>
              <a:rPr lang="en-SG" sz="1600" dirty="0" smtClean="0"/>
              <a:t> </a:t>
            </a:r>
            <a:r>
              <a:rPr lang="en-SG" sz="1600" dirty="0" err="1" smtClean="0"/>
              <a:t>với</a:t>
            </a:r>
            <a:r>
              <a:rPr lang="en-SG" sz="1600" dirty="0" smtClean="0"/>
              <a:t> </a:t>
            </a:r>
            <a:r>
              <a:rPr lang="en-SG" sz="1600" dirty="0" err="1" smtClean="0"/>
              <a:t>kỹ</a:t>
            </a:r>
            <a:r>
              <a:rPr lang="en-SG" sz="1600" dirty="0" smtClean="0"/>
              <a:t> </a:t>
            </a:r>
            <a:r>
              <a:rPr lang="en-SG" sz="1600" dirty="0" err="1" smtClean="0"/>
              <a:t>thuật</a:t>
            </a:r>
            <a:r>
              <a:rPr lang="en-SG" sz="1600" dirty="0" smtClean="0"/>
              <a:t> </a:t>
            </a:r>
            <a:r>
              <a:rPr lang="en-SG" sz="1600" dirty="0" err="1" smtClean="0"/>
              <a:t>của</a:t>
            </a:r>
            <a:r>
              <a:rPr lang="en-SG" sz="1600" dirty="0" smtClean="0"/>
              <a:t> </a:t>
            </a:r>
            <a:r>
              <a:rPr lang="en-SG" sz="1600" dirty="0" err="1" smtClean="0"/>
              <a:t>các</a:t>
            </a:r>
            <a:r>
              <a:rPr lang="en-SG" sz="1600" dirty="0" smtClean="0"/>
              <a:t> </a:t>
            </a:r>
            <a:r>
              <a:rPr lang="en-SG" sz="1600" dirty="0" err="1" smtClean="0"/>
              <a:t>nhạc</a:t>
            </a:r>
            <a:r>
              <a:rPr lang="en-SG" sz="1600" dirty="0" smtClean="0"/>
              <a:t> </a:t>
            </a:r>
            <a:r>
              <a:rPr lang="en-SG" sz="1600" dirty="0" err="1" smtClean="0"/>
              <a:t>cụ</a:t>
            </a:r>
            <a:r>
              <a:rPr lang="en-SG" sz="1600" dirty="0" smtClean="0"/>
              <a:t> </a:t>
            </a:r>
            <a:r>
              <a:rPr lang="en-SG" sz="1600" dirty="0" err="1" smtClean="0"/>
              <a:t>T’rung</a:t>
            </a:r>
            <a:r>
              <a:rPr lang="en-SG" sz="1600" dirty="0" smtClean="0"/>
              <a:t>, </a:t>
            </a:r>
            <a:r>
              <a:rPr lang="en-SG" sz="1600" dirty="0" err="1" smtClean="0"/>
              <a:t>Klong</a:t>
            </a:r>
            <a:r>
              <a:rPr lang="en-SG" sz="1600" dirty="0" smtClean="0"/>
              <a:t>-put… </a:t>
            </a:r>
            <a:r>
              <a:rPr lang="en-SG" sz="1600" dirty="0" err="1" smtClean="0"/>
              <a:t>hòa</a:t>
            </a:r>
            <a:r>
              <a:rPr lang="en-SG" sz="1600" dirty="0" smtClean="0"/>
              <a:t> </a:t>
            </a:r>
            <a:r>
              <a:rPr lang="en-SG" sz="1600" dirty="0" err="1" smtClean="0"/>
              <a:t>với</a:t>
            </a:r>
            <a:r>
              <a:rPr lang="en-SG" sz="1600" dirty="0" smtClean="0"/>
              <a:t> </a:t>
            </a:r>
            <a:r>
              <a:rPr lang="en-SG" sz="1600" dirty="0" err="1" smtClean="0"/>
              <a:t>Đàn</a:t>
            </a:r>
            <a:r>
              <a:rPr lang="en-SG" sz="1600" dirty="0" smtClean="0"/>
              <a:t> </a:t>
            </a:r>
            <a:r>
              <a:rPr lang="en-SG" sz="1600" dirty="0" err="1" smtClean="0"/>
              <a:t>Đá</a:t>
            </a:r>
            <a:r>
              <a:rPr lang="en-SG" sz="1600" dirty="0" smtClean="0"/>
              <a:t>…</a:t>
            </a:r>
            <a:r>
              <a:rPr lang="en-SG" sz="1600" dirty="0" err="1" smtClean="0"/>
              <a:t>réo</a:t>
            </a:r>
            <a:r>
              <a:rPr lang="en-SG" sz="1600" dirty="0" smtClean="0"/>
              <a:t> </a:t>
            </a:r>
            <a:r>
              <a:rPr lang="en-SG" sz="1600" dirty="0" err="1" smtClean="0"/>
              <a:t>rắc</a:t>
            </a:r>
            <a:r>
              <a:rPr lang="en-SG" sz="1600" dirty="0" smtClean="0"/>
              <a:t> </a:t>
            </a:r>
            <a:r>
              <a:rPr lang="en-SG" sz="1600" dirty="0" err="1" smtClean="0"/>
              <a:t>như</a:t>
            </a:r>
            <a:r>
              <a:rPr lang="en-SG" sz="1600" dirty="0" smtClean="0"/>
              <a:t> </a:t>
            </a:r>
            <a:r>
              <a:rPr lang="en-SG" sz="1600" dirty="0" err="1" smtClean="0"/>
              <a:t>dòng</a:t>
            </a:r>
            <a:r>
              <a:rPr lang="en-SG" sz="1600" dirty="0" smtClean="0"/>
              <a:t> </a:t>
            </a:r>
            <a:r>
              <a:rPr lang="en-SG" sz="1600" dirty="0" err="1" smtClean="0"/>
              <a:t>Suối</a:t>
            </a:r>
            <a:r>
              <a:rPr lang="en-SG" sz="1600" dirty="0" smtClean="0"/>
              <a:t> </a:t>
            </a:r>
            <a:r>
              <a:rPr lang="en-SG" sz="1600" dirty="0" err="1" smtClean="0"/>
              <a:t>chảy</a:t>
            </a:r>
            <a:r>
              <a:rPr lang="en-SG" sz="1600" dirty="0" smtClean="0"/>
              <a:t>, </a:t>
            </a:r>
            <a:r>
              <a:rPr lang="en-SG" sz="1600" dirty="0" err="1" smtClean="0"/>
              <a:t>mô</a:t>
            </a:r>
            <a:r>
              <a:rPr lang="en-SG" sz="1600" dirty="0" smtClean="0"/>
              <a:t> </a:t>
            </a:r>
            <a:r>
              <a:rPr lang="en-SG" sz="1600" dirty="0" err="1" smtClean="0"/>
              <a:t>tả</a:t>
            </a:r>
            <a:r>
              <a:rPr lang="en-SG" sz="1600" dirty="0" smtClean="0"/>
              <a:t> </a:t>
            </a:r>
            <a:r>
              <a:rPr lang="en-SG" sz="1600" dirty="0" err="1" smtClean="0"/>
              <a:t>hình</a:t>
            </a:r>
            <a:r>
              <a:rPr lang="en-SG" sz="1600" dirty="0" smtClean="0"/>
              <a:t> </a:t>
            </a:r>
            <a:r>
              <a:rPr lang="en-SG" sz="1600" dirty="0" err="1" smtClean="0"/>
              <a:t>tượng</a:t>
            </a:r>
            <a:r>
              <a:rPr lang="en-SG" sz="1600" dirty="0" smtClean="0"/>
              <a:t> </a:t>
            </a:r>
            <a:r>
              <a:rPr lang="en-SG" sz="1600" dirty="0" err="1" smtClean="0"/>
              <a:t>ngoài</a:t>
            </a:r>
            <a:r>
              <a:rPr lang="en-SG" sz="1600" dirty="0" smtClean="0"/>
              <a:t> </a:t>
            </a:r>
            <a:r>
              <a:rPr lang="en-SG" sz="1600" dirty="0" err="1" smtClean="0"/>
              <a:t>âm</a:t>
            </a:r>
            <a:r>
              <a:rPr lang="en-SG" sz="1600" dirty="0" smtClean="0"/>
              <a:t> </a:t>
            </a:r>
            <a:r>
              <a:rPr lang="en-SG" sz="1600" dirty="0" err="1" smtClean="0"/>
              <a:t>nhạc</a:t>
            </a:r>
            <a:r>
              <a:rPr lang="en-SG" sz="1600" dirty="0" smtClean="0"/>
              <a:t> </a:t>
            </a:r>
            <a:r>
              <a:rPr lang="en-SG" sz="1600" dirty="0" err="1" smtClean="0"/>
              <a:t>còn</a:t>
            </a:r>
            <a:r>
              <a:rPr lang="en-SG" sz="1600" dirty="0" smtClean="0"/>
              <a:t> </a:t>
            </a:r>
            <a:r>
              <a:rPr lang="en-SG" sz="1600" dirty="0" err="1" smtClean="0"/>
              <a:t>có</a:t>
            </a:r>
            <a:r>
              <a:rPr lang="en-SG" sz="1600" dirty="0" smtClean="0"/>
              <a:t> </a:t>
            </a:r>
            <a:r>
              <a:rPr lang="en-SG" sz="1600" dirty="0" err="1" smtClean="0"/>
              <a:t>Thanh</a:t>
            </a:r>
            <a:r>
              <a:rPr lang="en-SG" sz="1600" dirty="0" smtClean="0"/>
              <a:t> </a:t>
            </a:r>
            <a:r>
              <a:rPr lang="en-SG" sz="1600" dirty="0" err="1" smtClean="0"/>
              <a:t>âm</a:t>
            </a:r>
            <a:r>
              <a:rPr lang="en-SG" sz="1600" dirty="0" smtClean="0"/>
              <a:t> </a:t>
            </a:r>
            <a:r>
              <a:rPr lang="en-SG" sz="1600" dirty="0" err="1" smtClean="0"/>
              <a:t>cuộc</a:t>
            </a:r>
            <a:r>
              <a:rPr lang="en-SG" sz="1600" dirty="0" smtClean="0"/>
              <a:t> </a:t>
            </a:r>
            <a:r>
              <a:rPr lang="en-SG" sz="1600" dirty="0" err="1" smtClean="0"/>
              <a:t>sống</a:t>
            </a:r>
            <a:endParaRPr lang="en-SG" sz="1600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279829" y="362864"/>
            <a:ext cx="22082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6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ÂM THANH CỦA SUỐI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6" t="7906" r="13372" b="-2032"/>
          <a:stretch/>
        </p:blipFill>
        <p:spPr>
          <a:xfrm>
            <a:off x="8543933" y="3985922"/>
            <a:ext cx="3638601" cy="29400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" t="12574" r="1621" b="-2517"/>
          <a:stretch/>
        </p:blipFill>
        <p:spPr>
          <a:xfrm>
            <a:off x="4126817" y="4000621"/>
            <a:ext cx="4278848" cy="2865197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0264607" y="80944"/>
            <a:ext cx="1977627" cy="1962866"/>
            <a:chOff x="6385235" y="74762"/>
            <a:chExt cx="3140451" cy="311701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572"/>
            <a:stretch/>
          </p:blipFill>
          <p:spPr>
            <a:xfrm>
              <a:off x="6437502" y="74762"/>
              <a:ext cx="3040380" cy="2080461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851"/>
            <a:stretch/>
          </p:blipFill>
          <p:spPr>
            <a:xfrm>
              <a:off x="6385235" y="2182137"/>
              <a:ext cx="3140451" cy="1009636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346" y="443253"/>
            <a:ext cx="1466652" cy="88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8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56" b="6595"/>
          <a:stretch/>
        </p:blipFill>
        <p:spPr>
          <a:xfrm>
            <a:off x="1" y="0"/>
            <a:ext cx="12191999" cy="48900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06" y="5947050"/>
            <a:ext cx="2067339" cy="6719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724" y="4817389"/>
            <a:ext cx="3021830" cy="20406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562" y="4817389"/>
            <a:ext cx="3060918" cy="20536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956" y="4817389"/>
            <a:ext cx="3015815" cy="20406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17389"/>
            <a:ext cx="3144219" cy="204305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-870595" y="4276799"/>
            <a:ext cx="633974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SG" sz="1700" b="1" i="1" dirty="0" err="1" smtClean="0"/>
              <a:t>Tiếng</a:t>
            </a:r>
            <a:r>
              <a:rPr lang="en-SG" sz="1700" b="1" i="1" dirty="0" smtClean="0"/>
              <a:t> </a:t>
            </a:r>
            <a:r>
              <a:rPr lang="en-SG" sz="1700" b="1" i="1" dirty="0" err="1" smtClean="0"/>
              <a:t>Trống</a:t>
            </a:r>
            <a:r>
              <a:rPr lang="en-SG" sz="1700" b="1" i="1" dirty="0" smtClean="0"/>
              <a:t> Pa-</a:t>
            </a:r>
            <a:r>
              <a:rPr lang="en-SG" sz="1700" b="1" i="1" dirty="0" err="1" smtClean="0"/>
              <a:t>ra</a:t>
            </a:r>
            <a:r>
              <a:rPr lang="en-SG" sz="1700" b="1" i="1" dirty="0" smtClean="0"/>
              <a:t>-</a:t>
            </a:r>
            <a:r>
              <a:rPr lang="en-SG" sz="1700" b="1" i="1" dirty="0" err="1" smtClean="0"/>
              <a:t>nưng</a:t>
            </a:r>
            <a:r>
              <a:rPr lang="en-SG" sz="1700" b="1" i="1" dirty="0" smtClean="0"/>
              <a:t> </a:t>
            </a:r>
            <a:r>
              <a:rPr lang="en-SG" sz="1700" b="1" i="1" dirty="0" err="1" smtClean="0"/>
              <a:t>và</a:t>
            </a:r>
            <a:r>
              <a:rPr lang="en-SG" sz="1700" b="1" i="1" dirty="0" smtClean="0"/>
              <a:t> </a:t>
            </a:r>
            <a:r>
              <a:rPr lang="en-SG" sz="1700" b="1" i="1" dirty="0" err="1" smtClean="0"/>
              <a:t>Ghi-năng</a:t>
            </a:r>
            <a:r>
              <a:rPr lang="en-SG" sz="1700" b="1" i="1" dirty="0" smtClean="0"/>
              <a:t> </a:t>
            </a:r>
            <a:r>
              <a:rPr lang="en-SG" sz="1700" b="1" i="1" dirty="0" err="1" smtClean="0"/>
              <a:t>của</a:t>
            </a:r>
            <a:r>
              <a:rPr lang="en-SG" sz="1700" b="1" i="1" dirty="0" smtClean="0"/>
              <a:t> </a:t>
            </a:r>
            <a:r>
              <a:rPr lang="en-SG" sz="1700" b="1" i="1" dirty="0" err="1" smtClean="0"/>
              <a:t>dân</a:t>
            </a:r>
            <a:r>
              <a:rPr lang="en-SG" sz="1700" b="1" i="1" dirty="0" smtClean="0"/>
              <a:t> </a:t>
            </a:r>
            <a:r>
              <a:rPr lang="en-SG" sz="1700" b="1" i="1" dirty="0" err="1" smtClean="0"/>
              <a:t>tộc</a:t>
            </a:r>
            <a:r>
              <a:rPr lang="en-SG" sz="1700" b="1" i="1" dirty="0" smtClean="0"/>
              <a:t> </a:t>
            </a:r>
            <a:r>
              <a:rPr lang="en-SG" sz="1700" b="1" i="1" dirty="0" err="1" smtClean="0"/>
              <a:t>Chăm</a:t>
            </a:r>
            <a:endParaRPr lang="en-SG" sz="1700" b="1" i="1" dirty="0" smtClean="0"/>
          </a:p>
        </p:txBody>
      </p:sp>
      <p:grpSp>
        <p:nvGrpSpPr>
          <p:cNvPr id="19" name="Group 18"/>
          <p:cNvGrpSpPr/>
          <p:nvPr/>
        </p:nvGrpSpPr>
        <p:grpSpPr>
          <a:xfrm>
            <a:off x="10264607" y="80944"/>
            <a:ext cx="1977627" cy="1962866"/>
            <a:chOff x="6385235" y="74762"/>
            <a:chExt cx="3140451" cy="3117011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572"/>
            <a:stretch/>
          </p:blipFill>
          <p:spPr>
            <a:xfrm>
              <a:off x="6437502" y="74762"/>
              <a:ext cx="3040380" cy="208046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851"/>
            <a:stretch/>
          </p:blipFill>
          <p:spPr>
            <a:xfrm>
              <a:off x="6385235" y="2182137"/>
              <a:ext cx="3140451" cy="1009636"/>
            </a:xfrm>
            <a:prstGeom prst="rect">
              <a:avLst/>
            </a:prstGeom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346" y="443253"/>
            <a:ext cx="1466652" cy="88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51" y="0"/>
            <a:ext cx="994114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37237" y="5981688"/>
            <a:ext cx="2254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…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đến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Trống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Đồng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hung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vĩ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từ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thuở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lập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Nước</a:t>
            </a:r>
            <a:endParaRPr lang="en-SG" sz="1600" dirty="0" smtClean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552" r="40358" b="10582"/>
          <a:stretch/>
        </p:blipFill>
        <p:spPr>
          <a:xfrm>
            <a:off x="9506284" y="0"/>
            <a:ext cx="2685716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0264607" y="80944"/>
            <a:ext cx="1977627" cy="1962866"/>
            <a:chOff x="6385235" y="74762"/>
            <a:chExt cx="3140451" cy="311701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572"/>
            <a:stretch/>
          </p:blipFill>
          <p:spPr>
            <a:xfrm>
              <a:off x="6437502" y="74762"/>
              <a:ext cx="3040380" cy="208046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851"/>
            <a:stretch/>
          </p:blipFill>
          <p:spPr>
            <a:xfrm>
              <a:off x="6385235" y="2182137"/>
              <a:ext cx="3140451" cy="1009636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346" y="443253"/>
            <a:ext cx="1466652" cy="88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7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57933" cy="6858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56578" y="843508"/>
            <a:ext cx="20477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GIÁC QUAN</a:t>
            </a:r>
          </a:p>
          <a:p>
            <a:pPr algn="ctr"/>
            <a:r>
              <a:rPr lang="en-SG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NHÌN</a:t>
            </a:r>
            <a:endParaRPr lang="en-SG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66945" y="227956"/>
            <a:ext cx="230594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600" b="1" dirty="0" smtClean="0">
                <a:solidFill>
                  <a:srgbClr val="D04A00"/>
                </a:solidFill>
              </a:rPr>
              <a:t>1. TRANG PHỤC</a:t>
            </a:r>
          </a:p>
          <a:p>
            <a:endParaRPr lang="en-SG" sz="1600" dirty="0" smtClean="0">
              <a:solidFill>
                <a:schemeClr val="tx1">
                  <a:lumMod val="95000"/>
                </a:schemeClr>
              </a:solidFill>
            </a:endParaRPr>
          </a:p>
          <a:p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Tất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>
                <a:solidFill>
                  <a:schemeClr val="tx1">
                    <a:lumMod val="95000"/>
                  </a:schemeClr>
                </a:solidFill>
              </a:rPr>
              <a:t>cả</a:t>
            </a:r>
            <a:r>
              <a:rPr lang="en-SG" sz="16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>
                <a:solidFill>
                  <a:schemeClr val="tx1">
                    <a:lumMod val="95000"/>
                  </a:schemeClr>
                </a:solidFill>
              </a:rPr>
              <a:t>trang</a:t>
            </a:r>
            <a:r>
              <a:rPr lang="en-SG" sz="16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>
                <a:solidFill>
                  <a:schemeClr val="tx1">
                    <a:lumMod val="95000"/>
                  </a:schemeClr>
                </a:solidFill>
              </a:rPr>
              <a:t>phục</a:t>
            </a:r>
            <a:r>
              <a:rPr lang="en-SG" sz="16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>
                <a:solidFill>
                  <a:schemeClr val="tx1">
                    <a:lumMod val="95000"/>
                  </a:schemeClr>
                </a:solidFill>
              </a:rPr>
              <a:t>sẽ</a:t>
            </a:r>
            <a:r>
              <a:rPr lang="en-SG" sz="16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>
                <a:solidFill>
                  <a:schemeClr val="tx1">
                    <a:lumMod val="95000"/>
                  </a:schemeClr>
                </a:solidFill>
              </a:rPr>
              <a:t>được</a:t>
            </a:r>
            <a:r>
              <a:rPr lang="en-SG" sz="16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>
                <a:solidFill>
                  <a:schemeClr val="tx1">
                    <a:lumMod val="95000"/>
                  </a:schemeClr>
                </a:solidFill>
              </a:rPr>
              <a:t>thiết</a:t>
            </a:r>
            <a:r>
              <a:rPr lang="en-SG" sz="16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>
                <a:solidFill>
                  <a:schemeClr val="tx1">
                    <a:lumMod val="95000"/>
                  </a:schemeClr>
                </a:solidFill>
              </a:rPr>
              <a:t>kế</a:t>
            </a:r>
            <a:r>
              <a:rPr lang="en-SG" sz="16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>
                <a:solidFill>
                  <a:schemeClr val="tx1">
                    <a:lumMod val="95000"/>
                  </a:schemeClr>
                </a:solidFill>
              </a:rPr>
              <a:t>cho</a:t>
            </a:r>
            <a:r>
              <a:rPr lang="en-SG" sz="16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>
                <a:solidFill>
                  <a:schemeClr val="tx1">
                    <a:lumMod val="95000"/>
                  </a:schemeClr>
                </a:solidFill>
              </a:rPr>
              <a:t>từng</a:t>
            </a:r>
            <a:r>
              <a:rPr lang="en-SG" sz="16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>
                <a:solidFill>
                  <a:schemeClr val="tx1">
                    <a:lumMod val="95000"/>
                  </a:schemeClr>
                </a:solidFill>
              </a:rPr>
              <a:t>diễn</a:t>
            </a:r>
            <a:r>
              <a:rPr lang="en-SG" sz="16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>
                <a:solidFill>
                  <a:schemeClr val="tx1">
                    <a:lumMod val="95000"/>
                  </a:schemeClr>
                </a:solidFill>
              </a:rPr>
              <a:t>viên</a:t>
            </a:r>
            <a:r>
              <a:rPr lang="en-SG" sz="1600" dirty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SG" sz="1600" dirty="0" err="1">
                <a:solidFill>
                  <a:schemeClr val="tx1">
                    <a:lumMod val="95000"/>
                  </a:schemeClr>
                </a:solidFill>
              </a:rPr>
              <a:t>mang</a:t>
            </a:r>
            <a:r>
              <a:rPr lang="en-SG" sz="16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>
                <a:solidFill>
                  <a:schemeClr val="tx1">
                    <a:lumMod val="95000"/>
                  </a:schemeClr>
                </a:solidFill>
              </a:rPr>
              <a:t>đến</a:t>
            </a:r>
            <a:r>
              <a:rPr lang="en-SG" sz="16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>
                <a:solidFill>
                  <a:schemeClr val="tx1">
                    <a:lumMod val="95000"/>
                  </a:schemeClr>
                </a:solidFill>
              </a:rPr>
              <a:t>một</a:t>
            </a:r>
            <a:r>
              <a:rPr lang="en-SG" sz="16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>
                <a:solidFill>
                  <a:schemeClr val="tx1">
                    <a:lumMod val="95000"/>
                  </a:schemeClr>
                </a:solidFill>
              </a:rPr>
              <a:t>cái</a:t>
            </a:r>
            <a:r>
              <a:rPr lang="en-SG" sz="16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>
                <a:solidFill>
                  <a:schemeClr val="tx1">
                    <a:lumMod val="95000"/>
                  </a:schemeClr>
                </a:solidFill>
              </a:rPr>
              <a:t>nhìn</a:t>
            </a:r>
            <a:r>
              <a:rPr lang="en-SG" sz="16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>
                <a:solidFill>
                  <a:schemeClr val="tx1">
                    <a:lumMod val="95000"/>
                  </a:schemeClr>
                </a:solidFill>
              </a:rPr>
              <a:t>mới</a:t>
            </a:r>
            <a:r>
              <a:rPr lang="en-SG" sz="16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>
                <a:solidFill>
                  <a:schemeClr val="tx1">
                    <a:lumMod val="95000"/>
                  </a:schemeClr>
                </a:solidFill>
              </a:rPr>
              <a:t>mẻ</a:t>
            </a:r>
            <a:r>
              <a:rPr lang="en-SG" sz="1600" dirty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SG" sz="1600" dirty="0" err="1">
                <a:solidFill>
                  <a:schemeClr val="tx1">
                    <a:lumMod val="95000"/>
                  </a:schemeClr>
                </a:solidFill>
              </a:rPr>
              <a:t>huyền</a:t>
            </a:r>
            <a:r>
              <a:rPr lang="en-SG" sz="16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>
                <a:solidFill>
                  <a:schemeClr val="tx1">
                    <a:lumMod val="95000"/>
                  </a:schemeClr>
                </a:solidFill>
              </a:rPr>
              <a:t>thoại</a:t>
            </a:r>
            <a:r>
              <a:rPr lang="en-SG" sz="16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>
                <a:solidFill>
                  <a:schemeClr val="tx1">
                    <a:lumMod val="95000"/>
                  </a:schemeClr>
                </a:solidFill>
              </a:rPr>
              <a:t>đương</a:t>
            </a:r>
            <a:r>
              <a:rPr lang="en-SG" sz="16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>
                <a:solidFill>
                  <a:schemeClr val="tx1">
                    <a:lumMod val="95000"/>
                  </a:schemeClr>
                </a:solidFill>
              </a:rPr>
              <a:t>đại</a:t>
            </a:r>
            <a:r>
              <a:rPr lang="en-SG" sz="1600" dirty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SG" sz="1600" dirty="0" err="1">
                <a:solidFill>
                  <a:schemeClr val="tx1">
                    <a:lumMod val="95000"/>
                  </a:schemeClr>
                </a:solidFill>
              </a:rPr>
              <a:t>và</a:t>
            </a:r>
            <a:r>
              <a:rPr lang="en-SG" sz="16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>
                <a:solidFill>
                  <a:schemeClr val="tx1">
                    <a:lumMod val="95000"/>
                  </a:schemeClr>
                </a:solidFill>
              </a:rPr>
              <a:t>tính</a:t>
            </a:r>
            <a:r>
              <a:rPr lang="en-SG" sz="16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>
                <a:solidFill>
                  <a:schemeClr val="tx1">
                    <a:lumMod val="95000"/>
                  </a:schemeClr>
                </a:solidFill>
              </a:rPr>
              <a:t>mỹ</a:t>
            </a:r>
            <a:r>
              <a:rPr lang="en-SG" sz="16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>
                <a:solidFill>
                  <a:schemeClr val="tx1">
                    <a:lumMod val="95000"/>
                  </a:schemeClr>
                </a:solidFill>
              </a:rPr>
              <a:t>thuật</a:t>
            </a:r>
            <a:r>
              <a:rPr lang="en-SG" sz="16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>
                <a:solidFill>
                  <a:schemeClr val="tx1">
                    <a:lumMod val="95000"/>
                  </a:schemeClr>
                </a:solidFill>
              </a:rPr>
              <a:t>cao</a:t>
            </a:r>
            <a:r>
              <a:rPr lang="en-SG" sz="1600" dirty="0">
                <a:solidFill>
                  <a:schemeClr val="tx1">
                    <a:lumMod val="95000"/>
                  </a:schemeClr>
                </a:solidFill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25177" y="2493736"/>
            <a:ext cx="248452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600" b="1" dirty="0" smtClean="0">
                <a:solidFill>
                  <a:srgbClr val="D04A00"/>
                </a:solidFill>
              </a:rPr>
              <a:t>2. NGHỆ THUẬT BIỂU DIỄN</a:t>
            </a:r>
          </a:p>
          <a:p>
            <a:endParaRPr lang="en-SG" sz="1600" dirty="0" smtClean="0">
              <a:solidFill>
                <a:schemeClr val="tx1">
                  <a:lumMod val="95000"/>
                </a:schemeClr>
              </a:solidFill>
            </a:endParaRPr>
          </a:p>
          <a:p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Mỗi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>
                <a:solidFill>
                  <a:schemeClr val="tx1">
                    <a:lumMod val="95000"/>
                  </a:schemeClr>
                </a:solidFill>
              </a:rPr>
              <a:t>nhạc</a:t>
            </a:r>
            <a:r>
              <a:rPr lang="en-SG" sz="16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>
                <a:solidFill>
                  <a:schemeClr val="tx1">
                    <a:lumMod val="95000"/>
                  </a:schemeClr>
                </a:solidFill>
              </a:rPr>
              <a:t>sĩ</a:t>
            </a:r>
            <a:r>
              <a:rPr lang="en-SG" sz="1600" dirty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SG" sz="1600" dirty="0" err="1">
                <a:solidFill>
                  <a:schemeClr val="tx1">
                    <a:lumMod val="95000"/>
                  </a:schemeClr>
                </a:solidFill>
              </a:rPr>
              <a:t>nghệ</a:t>
            </a:r>
            <a:r>
              <a:rPr lang="en-SG" sz="16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>
                <a:solidFill>
                  <a:schemeClr val="tx1">
                    <a:lumMod val="95000"/>
                  </a:schemeClr>
                </a:solidFill>
              </a:rPr>
              <a:t>sĩ</a:t>
            </a:r>
            <a:r>
              <a:rPr lang="en-SG" sz="16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>
                <a:solidFill>
                  <a:schemeClr val="tx1">
                    <a:lumMod val="95000"/>
                  </a:schemeClr>
                </a:solidFill>
              </a:rPr>
              <a:t>đều</a:t>
            </a:r>
            <a:r>
              <a:rPr lang="en-SG" sz="16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>
                <a:solidFill>
                  <a:schemeClr val="tx1">
                    <a:lumMod val="95000"/>
                  </a:schemeClr>
                </a:solidFill>
              </a:rPr>
              <a:t>thể</a:t>
            </a:r>
            <a:r>
              <a:rPr lang="en-SG" sz="16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>
                <a:solidFill>
                  <a:schemeClr val="tx1">
                    <a:lumMod val="95000"/>
                  </a:schemeClr>
                </a:solidFill>
              </a:rPr>
              <a:t>hiện</a:t>
            </a:r>
            <a:r>
              <a:rPr lang="en-SG" sz="16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>
                <a:solidFill>
                  <a:schemeClr val="tx1">
                    <a:lumMod val="95000"/>
                  </a:schemeClr>
                </a:solidFill>
              </a:rPr>
              <a:t>sự</a:t>
            </a:r>
            <a:r>
              <a:rPr lang="en-SG" sz="1600" dirty="0">
                <a:solidFill>
                  <a:schemeClr val="tx1">
                    <a:lumMod val="95000"/>
                  </a:schemeClr>
                </a:solidFill>
              </a:rPr>
              <a:t> say </a:t>
            </a:r>
            <a:r>
              <a:rPr lang="en-SG" sz="1600" dirty="0" err="1">
                <a:solidFill>
                  <a:schemeClr val="tx1">
                    <a:lumMod val="95000"/>
                  </a:schemeClr>
                </a:solidFill>
              </a:rPr>
              <a:t>mê</a:t>
            </a:r>
            <a:r>
              <a:rPr lang="en-SG" sz="1600" dirty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SG" sz="1600" dirty="0" err="1">
                <a:solidFill>
                  <a:schemeClr val="tx1">
                    <a:lumMod val="95000"/>
                  </a:schemeClr>
                </a:solidFill>
              </a:rPr>
              <a:t>đều</a:t>
            </a:r>
            <a:r>
              <a:rPr lang="en-SG" sz="16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>
                <a:solidFill>
                  <a:schemeClr val="tx1">
                    <a:lumMod val="95000"/>
                  </a:schemeClr>
                </a:solidFill>
              </a:rPr>
              <a:t>là</a:t>
            </a:r>
            <a:r>
              <a:rPr lang="en-SG" sz="16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>
                <a:solidFill>
                  <a:schemeClr val="tx1">
                    <a:lumMod val="95000"/>
                  </a:schemeClr>
                </a:solidFill>
              </a:rPr>
              <a:t>một</a:t>
            </a:r>
            <a:r>
              <a:rPr lang="en-SG" sz="16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>
                <a:solidFill>
                  <a:schemeClr val="tx1">
                    <a:lumMod val="95000"/>
                  </a:schemeClr>
                </a:solidFill>
              </a:rPr>
              <a:t>diễn</a:t>
            </a:r>
            <a:r>
              <a:rPr lang="en-SG" sz="16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>
                <a:solidFill>
                  <a:schemeClr val="tx1">
                    <a:lumMod val="95000"/>
                  </a:schemeClr>
                </a:solidFill>
              </a:rPr>
              <a:t>viên</a:t>
            </a:r>
            <a:r>
              <a:rPr lang="en-SG" sz="16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>
                <a:solidFill>
                  <a:schemeClr val="tx1">
                    <a:lumMod val="95000"/>
                  </a:schemeClr>
                </a:solidFill>
              </a:rPr>
              <a:t>biết</a:t>
            </a:r>
            <a:r>
              <a:rPr lang="en-SG" sz="16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>
                <a:solidFill>
                  <a:schemeClr val="tx1">
                    <a:lumMod val="95000"/>
                  </a:schemeClr>
                </a:solidFill>
              </a:rPr>
              <a:t>diễn</a:t>
            </a:r>
            <a:r>
              <a:rPr lang="en-SG" sz="16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>
                <a:solidFill>
                  <a:schemeClr val="tx1">
                    <a:lumMod val="95000"/>
                  </a:schemeClr>
                </a:solidFill>
              </a:rPr>
              <a:t>xuất</a:t>
            </a:r>
            <a:r>
              <a:rPr lang="en-SG" sz="16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>
                <a:solidFill>
                  <a:schemeClr val="tx1">
                    <a:lumMod val="95000"/>
                  </a:schemeClr>
                </a:solidFill>
              </a:rPr>
              <a:t>hình</a:t>
            </a:r>
            <a:r>
              <a:rPr lang="en-SG" sz="16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>
                <a:solidFill>
                  <a:schemeClr val="tx1">
                    <a:lumMod val="95000"/>
                  </a:schemeClr>
                </a:solidFill>
              </a:rPr>
              <a:t>thể</a:t>
            </a:r>
            <a:r>
              <a:rPr lang="en-SG" sz="1600" dirty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SG" sz="1600" dirty="0" err="1">
                <a:solidFill>
                  <a:schemeClr val="tx1">
                    <a:lumMod val="95000"/>
                  </a:schemeClr>
                </a:solidFill>
              </a:rPr>
              <a:t>nghệ</a:t>
            </a:r>
            <a:r>
              <a:rPr lang="en-SG" sz="16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>
                <a:solidFill>
                  <a:schemeClr val="tx1">
                    <a:lumMod val="95000"/>
                  </a:schemeClr>
                </a:solidFill>
              </a:rPr>
              <a:t>thuật</a:t>
            </a:r>
            <a:r>
              <a:rPr lang="en-SG" sz="16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>
                <a:solidFill>
                  <a:schemeClr val="tx1">
                    <a:lumMod val="95000"/>
                  </a:schemeClr>
                </a:solidFill>
              </a:rPr>
              <a:t>biểu</a:t>
            </a:r>
            <a:r>
              <a:rPr lang="en-SG" sz="16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>
                <a:solidFill>
                  <a:schemeClr val="tx1">
                    <a:lumMod val="95000"/>
                  </a:schemeClr>
                </a:solidFill>
              </a:rPr>
              <a:t>diễn</a:t>
            </a:r>
            <a:r>
              <a:rPr lang="en-SG" sz="16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>
                <a:solidFill>
                  <a:schemeClr val="tx1">
                    <a:lumMod val="95000"/>
                  </a:schemeClr>
                </a:solidFill>
              </a:rPr>
              <a:t>ngoài</a:t>
            </a:r>
            <a:r>
              <a:rPr lang="en-SG" sz="16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>
                <a:solidFill>
                  <a:schemeClr val="tx1">
                    <a:lumMod val="95000"/>
                  </a:schemeClr>
                </a:solidFill>
              </a:rPr>
              <a:t>chuyên</a:t>
            </a:r>
            <a:r>
              <a:rPr lang="en-SG" sz="16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>
                <a:solidFill>
                  <a:schemeClr val="tx1">
                    <a:lumMod val="95000"/>
                  </a:schemeClr>
                </a:solidFill>
              </a:rPr>
              <a:t>môn</a:t>
            </a:r>
            <a:endParaRPr lang="en-SG" sz="16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66944" y="4555839"/>
            <a:ext cx="230594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600" b="1" dirty="0" smtClean="0">
                <a:solidFill>
                  <a:srgbClr val="D04A00"/>
                </a:solidFill>
              </a:rPr>
              <a:t>3. DÀN DỰNG SÂN KHẤU</a:t>
            </a:r>
          </a:p>
          <a:p>
            <a:endParaRPr lang="en-SG" sz="1600" dirty="0" smtClean="0">
              <a:solidFill>
                <a:schemeClr val="tx1">
                  <a:lumMod val="95000"/>
                </a:schemeClr>
              </a:solidFill>
            </a:endParaRPr>
          </a:p>
          <a:p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Mỹ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thuật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tương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tác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được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với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khán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giả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kỹ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thuật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và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kỷ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xảo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.</a:t>
            </a:r>
          </a:p>
          <a:p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Âm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thanh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thật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hoàn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hảo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cho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từng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loại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nhạc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cụ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được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rõ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ràng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và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lung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linh</a:t>
            </a:r>
            <a:endParaRPr lang="en-SG" sz="1600" dirty="0" smtClean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29805" y="1855008"/>
            <a:ext cx="24627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600" b="1" dirty="0">
                <a:solidFill>
                  <a:srgbClr val="D04A00"/>
                </a:solidFill>
              </a:rPr>
              <a:t>4</a:t>
            </a:r>
            <a:r>
              <a:rPr lang="en-SG" sz="1600" b="1" dirty="0" smtClean="0">
                <a:solidFill>
                  <a:srgbClr val="D04A00"/>
                </a:solidFill>
              </a:rPr>
              <a:t>. NGHỆ THUẬT ÁNH SÁNG</a:t>
            </a:r>
          </a:p>
          <a:p>
            <a:endParaRPr lang="en-SG" sz="1600" dirty="0" smtClean="0">
              <a:solidFill>
                <a:schemeClr val="tx1">
                  <a:lumMod val="95000"/>
                </a:schemeClr>
              </a:solidFill>
            </a:endParaRPr>
          </a:p>
          <a:p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Ánh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sáng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luôn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đi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theo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hướng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ánh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sáng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ngược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tạo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đường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nét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và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hiệu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ứng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thị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giác</a:t>
            </a:r>
            <a:endParaRPr lang="en-SG" sz="1600" dirty="0" smtClean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29805" y="3624072"/>
            <a:ext cx="233024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600" b="1" dirty="0">
                <a:solidFill>
                  <a:srgbClr val="D04A00"/>
                </a:solidFill>
              </a:rPr>
              <a:t>5</a:t>
            </a:r>
            <a:r>
              <a:rPr lang="en-SG" sz="1600" b="1" dirty="0" smtClean="0">
                <a:solidFill>
                  <a:srgbClr val="D04A00"/>
                </a:solidFill>
              </a:rPr>
              <a:t>. NGHỆ THUẬT SẮP ĐẶT</a:t>
            </a:r>
          </a:p>
          <a:p>
            <a:endParaRPr lang="en-SG" sz="1600" dirty="0" smtClean="0">
              <a:solidFill>
                <a:schemeClr val="tx1">
                  <a:lumMod val="95000"/>
                </a:schemeClr>
              </a:solidFill>
            </a:endParaRPr>
          </a:p>
          <a:p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Cách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bố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trí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nhạc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cụ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cố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định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và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cho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nghệ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nhân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được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cân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nhắc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chi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tiết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có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3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lớp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diễn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viên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:</a:t>
            </a:r>
          </a:p>
          <a:p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Nhạc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công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dàn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nhạc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cố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định</a:t>
            </a:r>
            <a:endParaRPr lang="en-SG" sz="1600" dirty="0" smtClean="0">
              <a:solidFill>
                <a:schemeClr val="tx1">
                  <a:lumMod val="95000"/>
                </a:schemeClr>
              </a:solidFill>
            </a:endParaRPr>
          </a:p>
          <a:p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Ca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sĩ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vũ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công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diễn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viên</a:t>
            </a:r>
            <a:endParaRPr lang="en-SG" sz="1600" dirty="0" smtClean="0">
              <a:solidFill>
                <a:schemeClr val="tx1">
                  <a:lumMod val="95000"/>
                </a:schemeClr>
              </a:solidFill>
            </a:endParaRPr>
          </a:p>
          <a:p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Nghệ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nhân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các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nhạc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cụ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dân</a:t>
            </a:r>
            <a:r>
              <a:rPr lang="en-SG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600" dirty="0" err="1" smtClean="0">
                <a:solidFill>
                  <a:schemeClr val="tx1">
                    <a:lumMod val="95000"/>
                  </a:schemeClr>
                </a:solidFill>
              </a:rPr>
              <a:t>tộc</a:t>
            </a:r>
            <a:endParaRPr lang="en-SG" sz="1600" dirty="0" smtClean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42542" y="1119731"/>
            <a:ext cx="45719" cy="4838936"/>
          </a:xfrm>
          <a:prstGeom prst="rect">
            <a:avLst/>
          </a:prstGeom>
          <a:solidFill>
            <a:srgbClr val="8E4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-3827"/>
            <a:ext cx="4573408" cy="6861827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9108259" y="39051"/>
            <a:ext cx="1977627" cy="1962866"/>
            <a:chOff x="6385235" y="74762"/>
            <a:chExt cx="3140451" cy="3117011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572"/>
            <a:stretch/>
          </p:blipFill>
          <p:spPr>
            <a:xfrm>
              <a:off x="6437502" y="74762"/>
              <a:ext cx="3040380" cy="2080461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851"/>
            <a:stretch/>
          </p:blipFill>
          <p:spPr>
            <a:xfrm>
              <a:off x="6385235" y="2182137"/>
              <a:ext cx="3140451" cy="1009636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998" y="401360"/>
            <a:ext cx="1466652" cy="88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02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53" r="10272"/>
          <a:stretch/>
        </p:blipFill>
        <p:spPr>
          <a:xfrm>
            <a:off x="1604138" y="0"/>
            <a:ext cx="8673194" cy="68528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79"/>
          <a:stretch/>
        </p:blipFill>
        <p:spPr>
          <a:xfrm>
            <a:off x="7833928" y="0"/>
            <a:ext cx="4358072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26" r="5208"/>
          <a:stretch/>
        </p:blipFill>
        <p:spPr>
          <a:xfrm flipH="1">
            <a:off x="0" y="0"/>
            <a:ext cx="375415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95998" y="6245798"/>
            <a:ext cx="3596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600" i="1" dirty="0" err="1" smtClean="0"/>
              <a:t>Các</a:t>
            </a:r>
            <a:r>
              <a:rPr lang="en-SG" sz="1600" i="1" dirty="0" smtClean="0"/>
              <a:t> </a:t>
            </a:r>
            <a:r>
              <a:rPr lang="en-SG" sz="1600" i="1" dirty="0" err="1" smtClean="0"/>
              <a:t>Nghê</a:t>
            </a:r>
            <a:r>
              <a:rPr lang="en-SG" sz="1600" i="1" dirty="0" smtClean="0"/>
              <a:t> </a:t>
            </a:r>
            <a:r>
              <a:rPr lang="en-SG" sz="1600" i="1" dirty="0" err="1" smtClean="0"/>
              <a:t>sĩ</a:t>
            </a:r>
            <a:r>
              <a:rPr lang="en-SG" sz="1600" i="1" dirty="0" smtClean="0"/>
              <a:t> </a:t>
            </a:r>
            <a:r>
              <a:rPr lang="en-SG" sz="1600" i="1" dirty="0" err="1" smtClean="0"/>
              <a:t>của</a:t>
            </a:r>
            <a:r>
              <a:rPr lang="en-SG" sz="1600" i="1" dirty="0" smtClean="0"/>
              <a:t> Shape of Sound</a:t>
            </a:r>
          </a:p>
          <a:p>
            <a:pPr algn="ctr"/>
            <a:r>
              <a:rPr lang="en-SG" sz="1600" i="1" dirty="0" err="1" smtClean="0"/>
              <a:t>trong</a:t>
            </a:r>
            <a:r>
              <a:rPr lang="en-SG" sz="1600" i="1" dirty="0" smtClean="0"/>
              <a:t> </a:t>
            </a:r>
            <a:r>
              <a:rPr lang="en-SG" sz="1600" i="1" dirty="0" err="1" smtClean="0"/>
              <a:t>các</a:t>
            </a:r>
            <a:r>
              <a:rPr lang="en-SG" sz="1600" i="1" dirty="0" smtClean="0"/>
              <a:t> </a:t>
            </a:r>
            <a:r>
              <a:rPr lang="en-SG" sz="1600" i="1" dirty="0" err="1" smtClean="0"/>
              <a:t>buổi</a:t>
            </a:r>
            <a:r>
              <a:rPr lang="en-SG" sz="1600" i="1" dirty="0" smtClean="0"/>
              <a:t> </a:t>
            </a:r>
            <a:r>
              <a:rPr lang="en-SG" sz="1600" i="1" dirty="0" err="1" smtClean="0"/>
              <a:t>tập</a:t>
            </a:r>
            <a:r>
              <a:rPr lang="en-SG" sz="1600" i="1" dirty="0" smtClean="0"/>
              <a:t> </a:t>
            </a:r>
            <a:r>
              <a:rPr lang="en-SG" sz="1600" i="1" dirty="0" err="1" smtClean="0"/>
              <a:t>dợt</a:t>
            </a:r>
            <a:r>
              <a:rPr lang="en-SG" sz="1600" i="1" dirty="0" smtClean="0"/>
              <a:t> </a:t>
            </a:r>
            <a:r>
              <a:rPr lang="en-SG" sz="1600" i="1" dirty="0" err="1" smtClean="0"/>
              <a:t>của</a:t>
            </a:r>
            <a:r>
              <a:rPr lang="en-SG" sz="1600" i="1" dirty="0" smtClean="0"/>
              <a:t> </a:t>
            </a:r>
            <a:r>
              <a:rPr lang="en-SG" sz="1600" i="1" dirty="0" err="1" smtClean="0"/>
              <a:t>chương</a:t>
            </a:r>
            <a:r>
              <a:rPr lang="en-SG" sz="1600" i="1" dirty="0" smtClean="0"/>
              <a:t> </a:t>
            </a:r>
            <a:r>
              <a:rPr lang="en-SG" sz="1600" i="1" dirty="0" err="1" smtClean="0"/>
              <a:t>trình</a:t>
            </a:r>
            <a:r>
              <a:rPr lang="en-SG" sz="1600" i="1" dirty="0" smtClean="0"/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52603" y="3426437"/>
            <a:ext cx="303020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700" b="1" dirty="0" smtClean="0">
                <a:solidFill>
                  <a:srgbClr val="D04A00"/>
                </a:solidFill>
              </a:rPr>
              <a:t>NGHỆ THUẬT BIỂU DIỄN</a:t>
            </a:r>
            <a:endParaRPr lang="en-SG" sz="1700" dirty="0" smtClean="0">
              <a:solidFill>
                <a:schemeClr val="tx1">
                  <a:lumMod val="95000"/>
                </a:schemeClr>
              </a:solidFill>
            </a:endParaRPr>
          </a:p>
          <a:p>
            <a:pPr algn="just"/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Mỗi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nhạc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sĩ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nghệ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sĩ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đều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thể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hiện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sự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say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mê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đều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là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một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diễn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viên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biết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diễn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xuất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hình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thể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nghệ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thuật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biểu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diễn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ngoài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chuyên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môn</a:t>
            </a:r>
            <a:endParaRPr lang="en-SG" sz="1700" dirty="0" smtClean="0">
              <a:solidFill>
                <a:schemeClr val="tx1">
                  <a:lumMod val="95000"/>
                </a:schemeClr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542530" y="1504011"/>
            <a:ext cx="1977627" cy="1962866"/>
            <a:chOff x="6385235" y="74762"/>
            <a:chExt cx="3140451" cy="311701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572"/>
            <a:stretch/>
          </p:blipFill>
          <p:spPr>
            <a:xfrm>
              <a:off x="6437502" y="74762"/>
              <a:ext cx="3040380" cy="208046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851"/>
            <a:stretch/>
          </p:blipFill>
          <p:spPr>
            <a:xfrm>
              <a:off x="6385235" y="2182137"/>
              <a:ext cx="3140451" cy="1009636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23" y="2091519"/>
            <a:ext cx="1466652" cy="88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658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122133" y="6167231"/>
            <a:ext cx="35960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500" i="1" dirty="0" err="1" smtClean="0">
                <a:solidFill>
                  <a:schemeClr val="tx1">
                    <a:lumMod val="95000"/>
                  </a:schemeClr>
                </a:solidFill>
              </a:rPr>
              <a:t>Các</a:t>
            </a:r>
            <a:r>
              <a:rPr lang="en-SG" sz="1500" i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i="1" dirty="0" err="1" smtClean="0">
                <a:solidFill>
                  <a:schemeClr val="tx1">
                    <a:lumMod val="95000"/>
                  </a:schemeClr>
                </a:solidFill>
              </a:rPr>
              <a:t>Nghê</a:t>
            </a:r>
            <a:r>
              <a:rPr lang="en-SG" sz="1500" i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i="1" dirty="0" err="1" smtClean="0">
                <a:solidFill>
                  <a:schemeClr val="tx1">
                    <a:lumMod val="95000"/>
                  </a:schemeClr>
                </a:solidFill>
              </a:rPr>
              <a:t>sĩ</a:t>
            </a:r>
            <a:r>
              <a:rPr lang="en-SG" sz="1500" i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i="1" dirty="0" err="1" smtClean="0">
                <a:solidFill>
                  <a:schemeClr val="tx1">
                    <a:lumMod val="95000"/>
                  </a:schemeClr>
                </a:solidFill>
              </a:rPr>
              <a:t>của</a:t>
            </a:r>
            <a:r>
              <a:rPr lang="en-SG" sz="1500" i="1" dirty="0" smtClean="0">
                <a:solidFill>
                  <a:schemeClr val="tx1">
                    <a:lumMod val="95000"/>
                  </a:schemeClr>
                </a:solidFill>
              </a:rPr>
              <a:t> Shape of Sound</a:t>
            </a:r>
          </a:p>
          <a:p>
            <a:pPr algn="ctr"/>
            <a:r>
              <a:rPr lang="en-SG" sz="1500" i="1" dirty="0" err="1" smtClean="0">
                <a:solidFill>
                  <a:schemeClr val="tx1">
                    <a:lumMod val="95000"/>
                  </a:schemeClr>
                </a:solidFill>
              </a:rPr>
              <a:t>trong</a:t>
            </a:r>
            <a:r>
              <a:rPr lang="en-SG" sz="1500" i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i="1" dirty="0" err="1" smtClean="0">
                <a:solidFill>
                  <a:schemeClr val="tx1">
                    <a:lumMod val="95000"/>
                  </a:schemeClr>
                </a:solidFill>
              </a:rPr>
              <a:t>các</a:t>
            </a:r>
            <a:r>
              <a:rPr lang="en-SG" sz="1500" i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i="1" dirty="0" err="1" smtClean="0">
                <a:solidFill>
                  <a:schemeClr val="tx1">
                    <a:lumMod val="95000"/>
                  </a:schemeClr>
                </a:solidFill>
              </a:rPr>
              <a:t>buổi</a:t>
            </a:r>
            <a:r>
              <a:rPr lang="en-SG" sz="1500" i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i="1" dirty="0" err="1" smtClean="0">
                <a:solidFill>
                  <a:schemeClr val="tx1">
                    <a:lumMod val="95000"/>
                  </a:schemeClr>
                </a:solidFill>
              </a:rPr>
              <a:t>tập</a:t>
            </a:r>
            <a:r>
              <a:rPr lang="en-SG" sz="1500" i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i="1" dirty="0" err="1" smtClean="0">
                <a:solidFill>
                  <a:schemeClr val="tx1">
                    <a:lumMod val="95000"/>
                  </a:schemeClr>
                </a:solidFill>
              </a:rPr>
              <a:t>dợt</a:t>
            </a:r>
            <a:r>
              <a:rPr lang="en-SG" sz="1500" i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i="1" dirty="0" err="1" smtClean="0">
                <a:solidFill>
                  <a:schemeClr val="tx1">
                    <a:lumMod val="95000"/>
                  </a:schemeClr>
                </a:solidFill>
              </a:rPr>
              <a:t>của</a:t>
            </a:r>
            <a:r>
              <a:rPr lang="en-SG" sz="1500" i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i="1" dirty="0" err="1" smtClean="0">
                <a:solidFill>
                  <a:schemeClr val="tx1">
                    <a:lumMod val="95000"/>
                  </a:schemeClr>
                </a:solidFill>
              </a:rPr>
              <a:t>chương</a:t>
            </a:r>
            <a:r>
              <a:rPr lang="en-SG" sz="1500" i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500" i="1" dirty="0" err="1" smtClean="0">
                <a:solidFill>
                  <a:schemeClr val="tx1">
                    <a:lumMod val="95000"/>
                  </a:schemeClr>
                </a:solidFill>
              </a:rPr>
              <a:t>trình</a:t>
            </a:r>
            <a:r>
              <a:rPr lang="en-SG" sz="1500" i="1" dirty="0" smtClean="0">
                <a:solidFill>
                  <a:schemeClr val="tx1">
                    <a:lumMod val="95000"/>
                  </a:schemeClr>
                </a:solidFill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90264" y="2491167"/>
            <a:ext cx="303020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700" b="1" dirty="0" smtClean="0">
                <a:solidFill>
                  <a:srgbClr val="D04A00"/>
                </a:solidFill>
              </a:rPr>
              <a:t>NGHỆ THUẬT BIỂU DIỄN</a:t>
            </a:r>
            <a:endParaRPr lang="en-SG" sz="1700" dirty="0" smtClean="0">
              <a:solidFill>
                <a:schemeClr val="tx1">
                  <a:lumMod val="95000"/>
                </a:schemeClr>
              </a:solidFill>
            </a:endParaRPr>
          </a:p>
          <a:p>
            <a:pPr algn="just"/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Mỗi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nhạc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sĩ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nghệ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sĩ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đều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thể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hiện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sự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say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mê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đều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là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một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diễn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viên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biết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diễn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xuất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hình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thể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nghệ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thuật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biểu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diễn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ngoài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chuyên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môn</a:t>
            </a:r>
            <a:endParaRPr lang="en-SG" sz="1700" dirty="0" smtClean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468" y="27697"/>
            <a:ext cx="4520264" cy="68303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6"/>
          <a:stretch/>
        </p:blipFill>
        <p:spPr>
          <a:xfrm>
            <a:off x="11222" y="0"/>
            <a:ext cx="4237046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614455" y="-193376"/>
            <a:ext cx="1977627" cy="1962866"/>
            <a:chOff x="6385235" y="74762"/>
            <a:chExt cx="3140451" cy="311701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572"/>
            <a:stretch/>
          </p:blipFill>
          <p:spPr>
            <a:xfrm>
              <a:off x="6437502" y="74762"/>
              <a:ext cx="3040380" cy="208046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851"/>
            <a:stretch/>
          </p:blipFill>
          <p:spPr>
            <a:xfrm>
              <a:off x="6385235" y="2182137"/>
              <a:ext cx="3140451" cy="1009636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194" y="168933"/>
            <a:ext cx="1466652" cy="88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26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81400" y="3152401"/>
            <a:ext cx="18174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3600" b="1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</a:rPr>
              <a:t>Contents</a:t>
            </a:r>
            <a:endParaRPr lang="en-SG" sz="3600" b="1" dirty="0">
              <a:solidFill>
                <a:schemeClr val="bg2">
                  <a:lumMod val="40000"/>
                  <a:lumOff val="60000"/>
                </a:schemeClr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65040" y="3336799"/>
            <a:ext cx="45719" cy="248812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3273" y="3752014"/>
            <a:ext cx="3198568" cy="2169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SG" b="1" dirty="0" smtClean="0">
                <a:solidFill>
                  <a:schemeClr val="tx1">
                    <a:lumMod val="85000"/>
                  </a:schemeClr>
                </a:solidFill>
              </a:rPr>
              <a:t>A. About “SHAPE OF SOUND”</a:t>
            </a:r>
          </a:p>
          <a:p>
            <a:pPr>
              <a:lnSpc>
                <a:spcPct val="150000"/>
              </a:lnSpc>
            </a:pPr>
            <a:r>
              <a:rPr lang="en-SG" b="1" dirty="0" smtClean="0">
                <a:solidFill>
                  <a:schemeClr val="tx1">
                    <a:lumMod val="85000"/>
                  </a:schemeClr>
                </a:solidFill>
              </a:rPr>
              <a:t>B. </a:t>
            </a:r>
            <a:r>
              <a:rPr lang="en-SG" b="1" dirty="0" err="1" smtClean="0">
                <a:solidFill>
                  <a:schemeClr val="tx1">
                    <a:lumMod val="85000"/>
                  </a:schemeClr>
                </a:solidFill>
              </a:rPr>
              <a:t>Nội</a:t>
            </a:r>
            <a:r>
              <a:rPr lang="en-SG" b="1" dirty="0" smtClean="0">
                <a:solidFill>
                  <a:schemeClr val="tx1">
                    <a:lumMod val="85000"/>
                  </a:schemeClr>
                </a:solidFill>
              </a:rPr>
              <a:t> dung </a:t>
            </a:r>
            <a:r>
              <a:rPr lang="en-SG" b="1" dirty="0" err="1" smtClean="0">
                <a:solidFill>
                  <a:schemeClr val="tx1">
                    <a:lumMod val="85000"/>
                  </a:schemeClr>
                </a:solidFill>
              </a:rPr>
              <a:t>âm</a:t>
            </a:r>
            <a:r>
              <a:rPr lang="en-SG" b="1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SG" b="1" dirty="0" err="1" smtClean="0">
                <a:solidFill>
                  <a:schemeClr val="tx1">
                    <a:lumMod val="85000"/>
                  </a:schemeClr>
                </a:solidFill>
              </a:rPr>
              <a:t>nhạc</a:t>
            </a:r>
            <a:r>
              <a:rPr lang="en-SG" b="1" dirty="0" smtClean="0">
                <a:solidFill>
                  <a:schemeClr val="tx1">
                    <a:lumMod val="85000"/>
                  </a:schemeClr>
                </a:solidFill>
              </a:rPr>
              <a:t> &amp; </a:t>
            </a:r>
            <a:r>
              <a:rPr lang="en-SG" b="1" dirty="0" err="1" smtClean="0">
                <a:solidFill>
                  <a:schemeClr val="tx1">
                    <a:lumMod val="85000"/>
                  </a:schemeClr>
                </a:solidFill>
              </a:rPr>
              <a:t>cảm</a:t>
            </a:r>
            <a:r>
              <a:rPr lang="en-SG" b="1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SG" b="1" dirty="0" err="1" smtClean="0">
                <a:solidFill>
                  <a:schemeClr val="tx1">
                    <a:lumMod val="85000"/>
                  </a:schemeClr>
                </a:solidFill>
              </a:rPr>
              <a:t>xúc</a:t>
            </a:r>
            <a:endParaRPr lang="en-SG" b="1" dirty="0" smtClean="0">
              <a:solidFill>
                <a:schemeClr val="tx1">
                  <a:lumMod val="8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SG" b="1" dirty="0">
                <a:solidFill>
                  <a:schemeClr val="tx1">
                    <a:lumMod val="95000"/>
                  </a:schemeClr>
                </a:solidFill>
              </a:rPr>
              <a:t>C</a:t>
            </a:r>
            <a:r>
              <a:rPr lang="en-SG" b="1" dirty="0" smtClean="0">
                <a:solidFill>
                  <a:schemeClr val="tx1">
                    <a:lumMod val="95000"/>
                  </a:schemeClr>
                </a:solidFill>
              </a:rPr>
              <a:t>. </a:t>
            </a:r>
            <a:r>
              <a:rPr lang="en-SG" b="1" dirty="0" err="1" smtClean="0">
                <a:solidFill>
                  <a:schemeClr val="tx1">
                    <a:lumMod val="95000"/>
                  </a:schemeClr>
                </a:solidFill>
              </a:rPr>
              <a:t>Địa</a:t>
            </a:r>
            <a:r>
              <a:rPr lang="en-SG" b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b="1" dirty="0" err="1" smtClean="0">
                <a:solidFill>
                  <a:schemeClr val="tx1">
                    <a:lumMod val="95000"/>
                  </a:schemeClr>
                </a:solidFill>
              </a:rPr>
              <a:t>điểm</a:t>
            </a:r>
            <a:r>
              <a:rPr lang="en-SG" b="1" dirty="0" smtClean="0">
                <a:solidFill>
                  <a:schemeClr val="tx1">
                    <a:lumMod val="95000"/>
                  </a:schemeClr>
                </a:solidFill>
              </a:rPr>
              <a:t> &amp; </a:t>
            </a:r>
            <a:r>
              <a:rPr lang="en-SG" b="1" dirty="0" err="1" smtClean="0">
                <a:solidFill>
                  <a:schemeClr val="tx1">
                    <a:lumMod val="95000"/>
                  </a:schemeClr>
                </a:solidFill>
              </a:rPr>
              <a:t>cơ</a:t>
            </a:r>
            <a:r>
              <a:rPr lang="en-SG" b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b="1" dirty="0" err="1" smtClean="0">
                <a:solidFill>
                  <a:schemeClr val="tx1">
                    <a:lumMod val="95000"/>
                  </a:schemeClr>
                </a:solidFill>
              </a:rPr>
              <a:t>sở</a:t>
            </a:r>
            <a:r>
              <a:rPr lang="en-SG" b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b="1" dirty="0" err="1" smtClean="0">
                <a:solidFill>
                  <a:schemeClr val="tx1">
                    <a:lumMod val="95000"/>
                  </a:schemeClr>
                </a:solidFill>
              </a:rPr>
              <a:t>vật</a:t>
            </a:r>
            <a:r>
              <a:rPr lang="en-SG" b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b="1" dirty="0" err="1" smtClean="0">
                <a:solidFill>
                  <a:schemeClr val="tx1">
                    <a:lumMod val="95000"/>
                  </a:schemeClr>
                </a:solidFill>
              </a:rPr>
              <a:t>chất</a:t>
            </a:r>
            <a:endParaRPr lang="en-SG" b="1" dirty="0" smtClean="0">
              <a:solidFill>
                <a:schemeClr val="tx1">
                  <a:lumMod val="9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SG" b="1" dirty="0">
                <a:solidFill>
                  <a:schemeClr val="tx1">
                    <a:lumMod val="85000"/>
                  </a:schemeClr>
                </a:solidFill>
              </a:rPr>
              <a:t>D</a:t>
            </a:r>
            <a:r>
              <a:rPr lang="en-SG" b="1" dirty="0" smtClean="0">
                <a:solidFill>
                  <a:schemeClr val="tx1">
                    <a:lumMod val="85000"/>
                  </a:schemeClr>
                </a:solidFill>
              </a:rPr>
              <a:t>. </a:t>
            </a:r>
            <a:r>
              <a:rPr lang="en-SG" b="1" dirty="0" err="1" smtClean="0">
                <a:solidFill>
                  <a:schemeClr val="tx1">
                    <a:lumMod val="85000"/>
                  </a:schemeClr>
                </a:solidFill>
              </a:rPr>
              <a:t>Đoàn</a:t>
            </a:r>
            <a:r>
              <a:rPr lang="en-SG" b="1" dirty="0" smtClean="0">
                <a:solidFill>
                  <a:schemeClr val="tx1">
                    <a:lumMod val="85000"/>
                  </a:schemeClr>
                </a:solidFill>
              </a:rPr>
              <a:t> ca </a:t>
            </a:r>
            <a:r>
              <a:rPr lang="en-SG" b="1" dirty="0" err="1" smtClean="0">
                <a:solidFill>
                  <a:schemeClr val="tx1">
                    <a:lumMod val="85000"/>
                  </a:schemeClr>
                </a:solidFill>
              </a:rPr>
              <a:t>múa</a:t>
            </a:r>
            <a:r>
              <a:rPr lang="en-SG" b="1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SG" b="1" dirty="0" err="1" smtClean="0">
                <a:solidFill>
                  <a:schemeClr val="tx1">
                    <a:lumMod val="85000"/>
                  </a:schemeClr>
                </a:solidFill>
              </a:rPr>
              <a:t>nhạc</a:t>
            </a:r>
            <a:r>
              <a:rPr lang="en-SG" b="1" dirty="0" smtClean="0">
                <a:solidFill>
                  <a:schemeClr val="tx1">
                    <a:lumMod val="85000"/>
                  </a:schemeClr>
                </a:solidFill>
              </a:rPr>
              <a:t> music one</a:t>
            </a:r>
          </a:p>
          <a:p>
            <a:pPr>
              <a:lnSpc>
                <a:spcPct val="150000"/>
              </a:lnSpc>
            </a:pPr>
            <a:r>
              <a:rPr lang="en-SG" b="1" dirty="0">
                <a:solidFill>
                  <a:srgbClr val="FF0000"/>
                </a:solidFill>
              </a:rPr>
              <a:t>E</a:t>
            </a:r>
            <a:r>
              <a:rPr lang="en-SG" b="1" dirty="0" smtClean="0">
                <a:solidFill>
                  <a:srgbClr val="FF0000"/>
                </a:solidFill>
              </a:rPr>
              <a:t>. Timing | SHOW DEMO</a:t>
            </a:r>
            <a:endParaRPr lang="en-SG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30218" y="2069813"/>
            <a:ext cx="456407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2600" b="1" dirty="0" smtClean="0">
                <a:solidFill>
                  <a:srgbClr val="DAA600"/>
                </a:solidFill>
                <a:latin typeface="Bahnschrift" panose="020B0502040204020203" pitchFamily="34" charset="0"/>
              </a:rPr>
              <a:t>The Must See Show in Saigon</a:t>
            </a:r>
            <a:endParaRPr lang="en-SG" sz="2600" b="1" dirty="0">
              <a:solidFill>
                <a:srgbClr val="DAA600"/>
              </a:solidFill>
              <a:latin typeface="Bahnschrift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50" y="0"/>
            <a:ext cx="6000750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184539" y="426265"/>
            <a:ext cx="1977627" cy="1962866"/>
            <a:chOff x="6385235" y="74762"/>
            <a:chExt cx="3140451" cy="311701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572"/>
            <a:stretch/>
          </p:blipFill>
          <p:spPr>
            <a:xfrm>
              <a:off x="6437502" y="74762"/>
              <a:ext cx="3040380" cy="208046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851"/>
            <a:stretch/>
          </p:blipFill>
          <p:spPr>
            <a:xfrm>
              <a:off x="6385235" y="2182137"/>
              <a:ext cx="3140451" cy="1009636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759" y="977639"/>
            <a:ext cx="1466652" cy="88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2012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9"/>
          <a:stretch/>
        </p:blipFill>
        <p:spPr>
          <a:xfrm>
            <a:off x="762487" y="813933"/>
            <a:ext cx="7087504" cy="6044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5467794" y="3036239"/>
            <a:ext cx="48974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2800" b="1" dirty="0" smtClean="0">
                <a:solidFill>
                  <a:srgbClr val="DAA600"/>
                </a:solidFill>
                <a:latin typeface="Bahnschrift" panose="020B0502040204020203" pitchFamily="34" charset="0"/>
              </a:rPr>
              <a:t>The Must See Show in Saigon</a:t>
            </a:r>
            <a:endParaRPr lang="en-SG" sz="2800" b="1" dirty="0">
              <a:solidFill>
                <a:srgbClr val="DAA600"/>
              </a:solidFill>
              <a:latin typeface="Bahnschrift" panose="020B0502040204020203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6155633" y="3007485"/>
            <a:ext cx="3370053" cy="28754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00332" y="3088257"/>
            <a:ext cx="638355" cy="33010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" name="TextBox 9"/>
          <p:cNvSpPr txBox="1"/>
          <p:nvPr/>
        </p:nvSpPr>
        <p:spPr>
          <a:xfrm>
            <a:off x="7916541" y="3663753"/>
            <a:ext cx="290422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SG" sz="1700" b="1" i="1" dirty="0" smtClean="0">
                <a:solidFill>
                  <a:schemeClr val="tx2">
                    <a:lumMod val="90000"/>
                  </a:schemeClr>
                </a:solidFill>
                <a:latin typeface="Copperplate Gothic Bold" panose="020E0705020206020404" pitchFamily="34" charset="0"/>
              </a:rPr>
              <a:t>… SEE YOU SOON</a:t>
            </a:r>
          </a:p>
          <a:p>
            <a:pPr algn="r"/>
            <a:endParaRPr lang="en-SG" sz="1700" b="1" i="1" dirty="0" smtClean="0">
              <a:solidFill>
                <a:schemeClr val="tx2">
                  <a:lumMod val="90000"/>
                </a:schemeClr>
              </a:solidFill>
              <a:latin typeface="Copperplate Gothic Bold" panose="020E07050202060204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802493" y="943653"/>
            <a:ext cx="1977627" cy="1962866"/>
            <a:chOff x="6385235" y="74762"/>
            <a:chExt cx="3140451" cy="311701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572"/>
            <a:stretch/>
          </p:blipFill>
          <p:spPr>
            <a:xfrm>
              <a:off x="6437502" y="74762"/>
              <a:ext cx="3040380" cy="208046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851"/>
            <a:stretch/>
          </p:blipFill>
          <p:spPr>
            <a:xfrm>
              <a:off x="6385235" y="2182137"/>
              <a:ext cx="3140451" cy="1009636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298" y="1616181"/>
            <a:ext cx="1466652" cy="88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3393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455653" y="4652657"/>
            <a:ext cx="8978295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Trong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chương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trình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giới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thiệu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một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số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không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gian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nghệ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thuật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vùng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miền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đã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được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Unesco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công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nhận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là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văn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hóa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phi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vật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thể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cuat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nhân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loại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như</a:t>
            </a:r>
            <a:r>
              <a:rPr lang="en-SG" sz="17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Đờn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ca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tài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tử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, Ca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Trù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Không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gian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văn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hóa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Cồng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Chiêng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… </a:t>
            </a:r>
          </a:p>
          <a:p>
            <a:pPr algn="ctr"/>
            <a:endParaRPr lang="en-SG" sz="1700" dirty="0" smtClean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9" name="Picture 2" descr="https://photo-2-baomoi.zadn.vn/w700_r1/17/12/07/100/24219772/1_21122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974" b="52356"/>
          <a:stretch/>
        </p:blipFill>
        <p:spPr bwMode="auto">
          <a:xfrm>
            <a:off x="1257055" y="2538803"/>
            <a:ext cx="3675520" cy="154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photo-2-baomoi.zadn.vn/w700_r1/17/12/07/100/24219772/1_21122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845" b="4259"/>
          <a:stretch/>
        </p:blipFill>
        <p:spPr bwMode="auto">
          <a:xfrm>
            <a:off x="8666879" y="2538804"/>
            <a:ext cx="3486945" cy="154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photo-2-baomoi.zadn.vn/w700_r1/17/12/07/100/24219772/1_21122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400" b="29287"/>
          <a:stretch/>
        </p:blipFill>
        <p:spPr bwMode="auto">
          <a:xfrm>
            <a:off x="4932575" y="2538806"/>
            <a:ext cx="3734304" cy="1544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632950" y="734267"/>
            <a:ext cx="4553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 dirty="0" smtClean="0">
                <a:solidFill>
                  <a:srgbClr val="C00000"/>
                </a:solidFill>
                <a:latin typeface="Copperplate Gothic Bold" panose="020E0705020206020404" pitchFamily="34" charset="0"/>
              </a:rPr>
              <a:t>Local culture</a:t>
            </a:r>
            <a:endParaRPr lang="en-SG" sz="3600" b="1" dirty="0">
              <a:solidFill>
                <a:srgbClr val="C00000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60718" y="210686"/>
            <a:ext cx="48974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2800" b="1" dirty="0" smtClean="0">
                <a:solidFill>
                  <a:srgbClr val="DAA600"/>
                </a:solidFill>
                <a:latin typeface="Bahnschrift" panose="020B0502040204020203" pitchFamily="34" charset="0"/>
              </a:rPr>
              <a:t>The Must See Show in Saigon</a:t>
            </a:r>
            <a:endParaRPr lang="en-SG" sz="2800" b="1" dirty="0">
              <a:solidFill>
                <a:srgbClr val="DAA600"/>
              </a:solidFill>
              <a:latin typeface="Bahnschrift" panose="020B0502040204020203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42539"/>
          <a:stretch/>
        </p:blipFill>
        <p:spPr>
          <a:xfrm>
            <a:off x="-1" y="10510"/>
            <a:ext cx="2576423" cy="68580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0264607" y="80944"/>
            <a:ext cx="1977627" cy="1962866"/>
            <a:chOff x="6385235" y="74762"/>
            <a:chExt cx="3140451" cy="3117011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572"/>
            <a:stretch/>
          </p:blipFill>
          <p:spPr>
            <a:xfrm>
              <a:off x="6437502" y="74762"/>
              <a:ext cx="3040380" cy="208046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851"/>
            <a:stretch/>
          </p:blipFill>
          <p:spPr>
            <a:xfrm>
              <a:off x="6385235" y="2182137"/>
              <a:ext cx="3140451" cy="1009636"/>
            </a:xfrm>
            <a:prstGeom prst="rect">
              <a:avLst/>
            </a:prstGeom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346" y="443253"/>
            <a:ext cx="1466652" cy="88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53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68171" y="1582899"/>
            <a:ext cx="18174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3600" b="1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</a:rPr>
              <a:t>Contents</a:t>
            </a:r>
            <a:endParaRPr lang="en-SG" sz="3600" b="1" dirty="0">
              <a:solidFill>
                <a:schemeClr val="bg2">
                  <a:lumMod val="40000"/>
                  <a:lumOff val="60000"/>
                </a:schemeClr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43803" y="2554670"/>
            <a:ext cx="45719" cy="248812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09567" y="2648036"/>
            <a:ext cx="3198568" cy="2169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SG" b="1" dirty="0" smtClean="0">
                <a:solidFill>
                  <a:srgbClr val="FF0000"/>
                </a:solidFill>
              </a:rPr>
              <a:t>A. About “SHAPE OF SOUND”</a:t>
            </a:r>
          </a:p>
          <a:p>
            <a:pPr>
              <a:lnSpc>
                <a:spcPct val="150000"/>
              </a:lnSpc>
            </a:pPr>
            <a:r>
              <a:rPr lang="en-SG" b="1" dirty="0" smtClean="0">
                <a:solidFill>
                  <a:schemeClr val="tx1">
                    <a:lumMod val="85000"/>
                  </a:schemeClr>
                </a:solidFill>
              </a:rPr>
              <a:t>B. </a:t>
            </a:r>
            <a:r>
              <a:rPr lang="en-SG" b="1" dirty="0" err="1" smtClean="0">
                <a:solidFill>
                  <a:schemeClr val="tx1">
                    <a:lumMod val="85000"/>
                  </a:schemeClr>
                </a:solidFill>
              </a:rPr>
              <a:t>Nội</a:t>
            </a:r>
            <a:r>
              <a:rPr lang="en-SG" b="1" dirty="0" smtClean="0">
                <a:solidFill>
                  <a:schemeClr val="tx1">
                    <a:lumMod val="85000"/>
                  </a:schemeClr>
                </a:solidFill>
              </a:rPr>
              <a:t> dung </a:t>
            </a:r>
            <a:r>
              <a:rPr lang="en-SG" b="1" dirty="0" err="1" smtClean="0">
                <a:solidFill>
                  <a:schemeClr val="tx1">
                    <a:lumMod val="85000"/>
                  </a:schemeClr>
                </a:solidFill>
              </a:rPr>
              <a:t>âm</a:t>
            </a:r>
            <a:r>
              <a:rPr lang="en-SG" b="1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SG" b="1" dirty="0" err="1" smtClean="0">
                <a:solidFill>
                  <a:schemeClr val="tx1">
                    <a:lumMod val="85000"/>
                  </a:schemeClr>
                </a:solidFill>
              </a:rPr>
              <a:t>nhạc</a:t>
            </a:r>
            <a:r>
              <a:rPr lang="en-SG" b="1" dirty="0" smtClean="0">
                <a:solidFill>
                  <a:schemeClr val="tx1">
                    <a:lumMod val="85000"/>
                  </a:schemeClr>
                </a:solidFill>
              </a:rPr>
              <a:t> &amp; </a:t>
            </a:r>
            <a:r>
              <a:rPr lang="en-SG" b="1" dirty="0" err="1" smtClean="0">
                <a:solidFill>
                  <a:schemeClr val="tx1">
                    <a:lumMod val="85000"/>
                  </a:schemeClr>
                </a:solidFill>
              </a:rPr>
              <a:t>cảm</a:t>
            </a:r>
            <a:r>
              <a:rPr lang="en-SG" b="1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SG" b="1" dirty="0" err="1" smtClean="0">
                <a:solidFill>
                  <a:schemeClr val="tx1">
                    <a:lumMod val="85000"/>
                  </a:schemeClr>
                </a:solidFill>
              </a:rPr>
              <a:t>xúc</a:t>
            </a:r>
            <a:endParaRPr lang="en-SG" b="1" dirty="0" smtClean="0">
              <a:solidFill>
                <a:schemeClr val="tx1">
                  <a:lumMod val="8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SG" b="1" dirty="0">
                <a:solidFill>
                  <a:schemeClr val="tx1">
                    <a:lumMod val="85000"/>
                  </a:schemeClr>
                </a:solidFill>
              </a:rPr>
              <a:t>C</a:t>
            </a:r>
            <a:r>
              <a:rPr lang="en-SG" b="1" dirty="0" smtClean="0">
                <a:solidFill>
                  <a:schemeClr val="tx1">
                    <a:lumMod val="85000"/>
                  </a:schemeClr>
                </a:solidFill>
              </a:rPr>
              <a:t>. </a:t>
            </a:r>
            <a:r>
              <a:rPr lang="en-SG" b="1" dirty="0" err="1" smtClean="0">
                <a:solidFill>
                  <a:schemeClr val="tx1">
                    <a:lumMod val="85000"/>
                  </a:schemeClr>
                </a:solidFill>
              </a:rPr>
              <a:t>Địa</a:t>
            </a:r>
            <a:r>
              <a:rPr lang="en-SG" b="1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SG" b="1" dirty="0" err="1" smtClean="0">
                <a:solidFill>
                  <a:schemeClr val="tx1">
                    <a:lumMod val="85000"/>
                  </a:schemeClr>
                </a:solidFill>
              </a:rPr>
              <a:t>điểm</a:t>
            </a:r>
            <a:r>
              <a:rPr lang="en-SG" b="1" dirty="0" smtClean="0">
                <a:solidFill>
                  <a:schemeClr val="tx1">
                    <a:lumMod val="85000"/>
                  </a:schemeClr>
                </a:solidFill>
              </a:rPr>
              <a:t> &amp; </a:t>
            </a:r>
            <a:r>
              <a:rPr lang="en-SG" b="1" dirty="0" err="1" smtClean="0">
                <a:solidFill>
                  <a:schemeClr val="tx1">
                    <a:lumMod val="85000"/>
                  </a:schemeClr>
                </a:solidFill>
              </a:rPr>
              <a:t>cơ</a:t>
            </a:r>
            <a:r>
              <a:rPr lang="en-SG" b="1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SG" b="1" dirty="0" err="1" smtClean="0">
                <a:solidFill>
                  <a:schemeClr val="tx1">
                    <a:lumMod val="85000"/>
                  </a:schemeClr>
                </a:solidFill>
              </a:rPr>
              <a:t>sở</a:t>
            </a:r>
            <a:r>
              <a:rPr lang="en-SG" b="1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SG" b="1" dirty="0" err="1" smtClean="0">
                <a:solidFill>
                  <a:schemeClr val="tx1">
                    <a:lumMod val="85000"/>
                  </a:schemeClr>
                </a:solidFill>
              </a:rPr>
              <a:t>vật</a:t>
            </a:r>
            <a:r>
              <a:rPr lang="en-SG" b="1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SG" b="1" dirty="0" err="1" smtClean="0">
                <a:solidFill>
                  <a:schemeClr val="tx1">
                    <a:lumMod val="85000"/>
                  </a:schemeClr>
                </a:solidFill>
              </a:rPr>
              <a:t>chất</a:t>
            </a:r>
            <a:endParaRPr lang="en-SG" b="1" dirty="0" smtClean="0">
              <a:solidFill>
                <a:schemeClr val="tx1">
                  <a:lumMod val="8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SG" b="1" dirty="0">
                <a:solidFill>
                  <a:schemeClr val="tx1">
                    <a:lumMod val="85000"/>
                  </a:schemeClr>
                </a:solidFill>
              </a:rPr>
              <a:t>D</a:t>
            </a:r>
            <a:r>
              <a:rPr lang="en-SG" b="1" dirty="0" smtClean="0">
                <a:solidFill>
                  <a:schemeClr val="tx1">
                    <a:lumMod val="85000"/>
                  </a:schemeClr>
                </a:solidFill>
              </a:rPr>
              <a:t>. </a:t>
            </a:r>
            <a:r>
              <a:rPr lang="en-SG" b="1" dirty="0" err="1" smtClean="0">
                <a:solidFill>
                  <a:schemeClr val="tx1">
                    <a:lumMod val="85000"/>
                  </a:schemeClr>
                </a:solidFill>
              </a:rPr>
              <a:t>Đoàn</a:t>
            </a:r>
            <a:r>
              <a:rPr lang="en-SG" b="1" dirty="0" smtClean="0">
                <a:solidFill>
                  <a:schemeClr val="tx1">
                    <a:lumMod val="85000"/>
                  </a:schemeClr>
                </a:solidFill>
              </a:rPr>
              <a:t> ca </a:t>
            </a:r>
            <a:r>
              <a:rPr lang="en-SG" b="1" dirty="0" err="1" smtClean="0">
                <a:solidFill>
                  <a:schemeClr val="tx1">
                    <a:lumMod val="85000"/>
                  </a:schemeClr>
                </a:solidFill>
              </a:rPr>
              <a:t>múa</a:t>
            </a:r>
            <a:r>
              <a:rPr lang="en-SG" b="1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SG" b="1" dirty="0" err="1" smtClean="0">
                <a:solidFill>
                  <a:schemeClr val="tx1">
                    <a:lumMod val="85000"/>
                  </a:schemeClr>
                </a:solidFill>
              </a:rPr>
              <a:t>nhạc</a:t>
            </a:r>
            <a:r>
              <a:rPr lang="en-SG" b="1" dirty="0" smtClean="0">
                <a:solidFill>
                  <a:schemeClr val="tx1">
                    <a:lumMod val="85000"/>
                  </a:schemeClr>
                </a:solidFill>
              </a:rPr>
              <a:t> music one</a:t>
            </a:r>
          </a:p>
          <a:p>
            <a:pPr>
              <a:lnSpc>
                <a:spcPct val="150000"/>
              </a:lnSpc>
            </a:pPr>
            <a:r>
              <a:rPr lang="en-SG" b="1" dirty="0">
                <a:solidFill>
                  <a:schemeClr val="tx1">
                    <a:lumMod val="85000"/>
                  </a:schemeClr>
                </a:solidFill>
              </a:rPr>
              <a:t>E</a:t>
            </a:r>
            <a:r>
              <a:rPr lang="en-SG" b="1" dirty="0" smtClean="0">
                <a:solidFill>
                  <a:schemeClr val="tx1">
                    <a:lumMod val="85000"/>
                  </a:schemeClr>
                </a:solidFill>
              </a:rPr>
              <a:t>. Time table</a:t>
            </a:r>
            <a:endParaRPr lang="en-SG" b="1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84627" y="4465214"/>
            <a:ext cx="48974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2800" b="1" dirty="0" smtClean="0">
                <a:solidFill>
                  <a:srgbClr val="DAA600"/>
                </a:solidFill>
                <a:latin typeface="Bahnschrift" panose="020B0502040204020203" pitchFamily="34" charset="0"/>
              </a:rPr>
              <a:t>The Must See Show in Saigon</a:t>
            </a:r>
            <a:endParaRPr lang="en-SG" sz="2800" b="1" dirty="0">
              <a:solidFill>
                <a:srgbClr val="DAA600"/>
              </a:solidFill>
              <a:latin typeface="Bahnschrift" panose="020B0502040204020203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046301" y="1986353"/>
            <a:ext cx="2497502" cy="2478861"/>
            <a:chOff x="6385235" y="74762"/>
            <a:chExt cx="3140451" cy="311701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572"/>
            <a:stretch/>
          </p:blipFill>
          <p:spPr>
            <a:xfrm>
              <a:off x="6437502" y="74762"/>
              <a:ext cx="3040380" cy="208046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851"/>
            <a:stretch/>
          </p:blipFill>
          <p:spPr>
            <a:xfrm>
              <a:off x="6385235" y="2182137"/>
              <a:ext cx="3140451" cy="1009636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446" y="2554670"/>
            <a:ext cx="2175916" cy="131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0408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268208" y="2529483"/>
            <a:ext cx="2474085" cy="2530192"/>
            <a:chOff x="3343490" y="2035698"/>
            <a:chExt cx="2282719" cy="2530192"/>
          </a:xfrm>
        </p:grpSpPr>
        <p:sp>
          <p:nvSpPr>
            <p:cNvPr id="6" name="TextBox 5"/>
            <p:cNvSpPr txBox="1"/>
            <p:nvPr/>
          </p:nvSpPr>
          <p:spPr>
            <a:xfrm>
              <a:off x="4270195" y="2035698"/>
              <a:ext cx="13560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SG" dirty="0" smtClean="0">
                  <a:solidFill>
                    <a:srgbClr val="C00000"/>
                  </a:solidFill>
                  <a:latin typeface="Franklin Gothic Demi Cond" panose="020B0706030402020204" pitchFamily="34" charset="0"/>
                </a:rPr>
                <a:t>1. INSPIRED</a:t>
              </a:r>
              <a:endParaRPr lang="en-SG" dirty="0">
                <a:solidFill>
                  <a:srgbClr val="C00000"/>
                </a:solidFill>
                <a:latin typeface="Franklin Gothic Demi Cond" panose="020B0706030402020204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343490" y="3116128"/>
              <a:ext cx="2282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SG" dirty="0" smtClean="0">
                  <a:solidFill>
                    <a:srgbClr val="C00000"/>
                  </a:solidFill>
                  <a:latin typeface="Franklin Gothic Demi Cond" panose="020B0706030402020204" pitchFamily="34" charset="0"/>
                </a:rPr>
                <a:t>3. STYLE OF MUSIC</a:t>
              </a:r>
              <a:endParaRPr lang="en-SG" dirty="0">
                <a:solidFill>
                  <a:srgbClr val="C00000"/>
                </a:solidFill>
                <a:latin typeface="Franklin Gothic Demi Cond" panose="020B0706030402020204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626517" y="3656343"/>
              <a:ext cx="19996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SG" dirty="0" smtClean="0">
                  <a:solidFill>
                    <a:srgbClr val="C00000"/>
                  </a:solidFill>
                  <a:latin typeface="Franklin Gothic Demi Cond" panose="020B0706030402020204" pitchFamily="34" charset="0"/>
                </a:rPr>
                <a:t>4</a:t>
              </a:r>
              <a:r>
                <a:rPr lang="en-SG" dirty="0">
                  <a:solidFill>
                    <a:srgbClr val="C00000"/>
                  </a:solidFill>
                  <a:latin typeface="Franklin Gothic Demi Cond" panose="020B0706030402020204" pitchFamily="34" charset="0"/>
                </a:rPr>
                <a:t>. EXPERIENCE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136639" y="4196558"/>
              <a:ext cx="14895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SG" dirty="0" smtClean="0">
                  <a:solidFill>
                    <a:srgbClr val="C00000"/>
                  </a:solidFill>
                  <a:latin typeface="Franklin Gothic Demi Cond" panose="020B0706030402020204" pitchFamily="34" charset="0"/>
                </a:rPr>
                <a:t>5. EMOTION</a:t>
              </a:r>
              <a:endParaRPr lang="en-SG" dirty="0">
                <a:solidFill>
                  <a:srgbClr val="C00000"/>
                </a:solidFill>
                <a:latin typeface="Franklin Gothic Demi Cond" panose="020B0706030402020204" pitchFamily="34" charset="0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4561133" y="2575913"/>
              <a:ext cx="10193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SG" dirty="0" smtClean="0">
                  <a:solidFill>
                    <a:srgbClr val="C00000"/>
                  </a:solidFill>
                  <a:latin typeface="Franklin Gothic Demi Cond" panose="020B0706030402020204" pitchFamily="34" charset="0"/>
                </a:rPr>
                <a:t>2. UNIQUE</a:t>
              </a:r>
              <a:endParaRPr lang="en-SG" dirty="0">
                <a:solidFill>
                  <a:srgbClr val="C00000"/>
                </a:solidFill>
                <a:latin typeface="Franklin Gothic Demi Cond" panose="020B0706030402020204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248421" y="2418736"/>
            <a:ext cx="5942389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The Shape of Sound |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Dáng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hình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âm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vang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là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một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show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văn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hóa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được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kể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chuyện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bằng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Nhạc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cụ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dân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tộc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Việt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nam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dưới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góc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nhìn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đương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đại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dàn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nhạc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hiện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đại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sẽ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làm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nền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để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tôn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vinh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những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Nhạc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cụ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Việt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nam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mang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đẳng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cấp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thế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giới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các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nhạc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cụ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dân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tộc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Việt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sẽ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lần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lượt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được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hòa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thanh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và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biểu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diễn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solist</a:t>
            </a:r>
            <a:endParaRPr lang="en-SG" sz="1700" dirty="0">
              <a:solidFill>
                <a:schemeClr val="tx1">
                  <a:lumMod val="95000"/>
                </a:schemeClr>
              </a:solidFill>
            </a:endParaRPr>
          </a:p>
          <a:p>
            <a:endParaRPr lang="en-SG" sz="1700" dirty="0" smtClean="0">
              <a:solidFill>
                <a:schemeClr val="tx1">
                  <a:lumMod val="95000"/>
                </a:schemeClr>
              </a:solidFill>
            </a:endParaRPr>
          </a:p>
          <a:p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Khách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thưởng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ngoạn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có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thể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đã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nghe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và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biết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về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các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nhạc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cụ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VN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nhưng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sẽ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chưa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bao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giờ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được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nghe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lối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trình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diễn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trong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Shape of Sound,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khai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thác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kỹ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thuật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khó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và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độc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nhằm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tôn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vinh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nhạc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cụ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đó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ngang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tầm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quốc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tế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.</a:t>
            </a:r>
          </a:p>
          <a:p>
            <a:pPr algn="ctr"/>
            <a:endParaRPr lang="en-SG" sz="1700" dirty="0" smtClean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47711" y="2458459"/>
            <a:ext cx="45719" cy="268288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TextBox 10"/>
          <p:cNvSpPr txBox="1"/>
          <p:nvPr/>
        </p:nvSpPr>
        <p:spPr>
          <a:xfrm>
            <a:off x="4248421" y="1825750"/>
            <a:ext cx="3534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20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A. ABOUT “SHAPE OF SOUND”</a:t>
            </a:r>
            <a:endParaRPr lang="en-SG" sz="2000" b="1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213302" y="731070"/>
            <a:ext cx="1907624" cy="1893386"/>
            <a:chOff x="6385235" y="74762"/>
            <a:chExt cx="3140451" cy="3117011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572"/>
            <a:stretch/>
          </p:blipFill>
          <p:spPr>
            <a:xfrm>
              <a:off x="6437502" y="74762"/>
              <a:ext cx="3040380" cy="208046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851"/>
            <a:stretch/>
          </p:blipFill>
          <p:spPr>
            <a:xfrm>
              <a:off x="6385235" y="2182137"/>
              <a:ext cx="3140451" cy="1009636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36" y="1150549"/>
            <a:ext cx="1466652" cy="88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43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996327" y="425904"/>
            <a:ext cx="3547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 dirty="0" smtClean="0">
                <a:solidFill>
                  <a:srgbClr val="C00000"/>
                </a:solidFill>
                <a:latin typeface="Copperplate Gothic Bold" panose="020E0705020206020404" pitchFamily="34" charset="0"/>
              </a:rPr>
              <a:t>1. INSPIRED</a:t>
            </a:r>
            <a:endParaRPr lang="en-SG" sz="3600" b="1" dirty="0">
              <a:solidFill>
                <a:srgbClr val="C00000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39" b="8301"/>
          <a:stretch/>
        </p:blipFill>
        <p:spPr>
          <a:xfrm>
            <a:off x="645601" y="1018502"/>
            <a:ext cx="10891033" cy="5316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6657791" y="1357056"/>
            <a:ext cx="288727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700" b="1" i="1" dirty="0" smtClean="0">
                <a:solidFill>
                  <a:schemeClr val="tx2">
                    <a:lumMod val="90000"/>
                  </a:schemeClr>
                </a:solidFill>
                <a:latin typeface="Copperplate Gothic Bold" panose="020E0705020206020404" pitchFamily="34" charset="0"/>
              </a:rPr>
              <a:t>… in each moments</a:t>
            </a:r>
          </a:p>
          <a:p>
            <a:pPr algn="ctr"/>
            <a:endParaRPr lang="en-SG" sz="1700" b="1" i="1" dirty="0" smtClean="0">
              <a:solidFill>
                <a:schemeClr val="tx2">
                  <a:lumMod val="90000"/>
                </a:schemeClr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86956" y="5632963"/>
            <a:ext cx="779221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Sự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cảm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hứng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của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từng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nghệ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sĩ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từng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diễn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viên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trong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chương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trình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sự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say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đắm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với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từng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tiết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mục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từng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nhạc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cụ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mà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mình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đang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biểu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diễn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…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đó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chính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là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cảm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xúc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của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chương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trình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Shape of Sound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mang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lại</a:t>
            </a:r>
            <a:r>
              <a:rPr lang="en-SG" sz="17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cho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khán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giả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.</a:t>
            </a:r>
          </a:p>
          <a:p>
            <a:pPr algn="ctr"/>
            <a:endParaRPr lang="en-SG" sz="1700" dirty="0" smtClean="0">
              <a:solidFill>
                <a:schemeClr val="tx1">
                  <a:lumMod val="95000"/>
                </a:schemeClr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0350961" y="-96032"/>
            <a:ext cx="1977627" cy="1962866"/>
            <a:chOff x="6385235" y="74762"/>
            <a:chExt cx="3140451" cy="311701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572"/>
            <a:stretch/>
          </p:blipFill>
          <p:spPr>
            <a:xfrm>
              <a:off x="6437502" y="74762"/>
              <a:ext cx="3040380" cy="208046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851"/>
            <a:stretch/>
          </p:blipFill>
          <p:spPr>
            <a:xfrm>
              <a:off x="6385235" y="2182137"/>
              <a:ext cx="3140451" cy="1009636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815" y="352404"/>
            <a:ext cx="1466652" cy="88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58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06"/>
          <a:stretch/>
        </p:blipFill>
        <p:spPr>
          <a:xfrm>
            <a:off x="2713598" y="1738809"/>
            <a:ext cx="9468638" cy="51176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21288" y="1951760"/>
            <a:ext cx="288727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700" b="1" i="1" dirty="0" smtClean="0">
                <a:solidFill>
                  <a:schemeClr val="tx2">
                    <a:lumMod val="90000"/>
                  </a:schemeClr>
                </a:solidFill>
                <a:latin typeface="Copperplate Gothic Bold" panose="020E0705020206020404" pitchFamily="34" charset="0"/>
              </a:rPr>
              <a:t>… in each moments</a:t>
            </a:r>
          </a:p>
          <a:p>
            <a:pPr algn="ctr"/>
            <a:endParaRPr lang="en-SG" sz="1700" b="1" i="1" dirty="0" smtClean="0">
              <a:solidFill>
                <a:schemeClr val="tx2">
                  <a:lumMod val="90000"/>
                </a:schemeClr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08" r="51349" b="17034"/>
          <a:stretch/>
        </p:blipFill>
        <p:spPr>
          <a:xfrm flipH="1">
            <a:off x="-11809" y="0"/>
            <a:ext cx="3522453" cy="25673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2" t="27200" r="15491" b="17645"/>
          <a:stretch/>
        </p:blipFill>
        <p:spPr>
          <a:xfrm>
            <a:off x="43285" y="2397149"/>
            <a:ext cx="3479168" cy="19419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29259" y="917196"/>
            <a:ext cx="3547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 dirty="0" smtClean="0">
                <a:solidFill>
                  <a:srgbClr val="C00000"/>
                </a:solidFill>
                <a:latin typeface="Copperplate Gothic Bold" panose="020E0705020206020404" pitchFamily="34" charset="0"/>
              </a:rPr>
              <a:t>1. INSPIRED</a:t>
            </a:r>
            <a:endParaRPr lang="en-SG" sz="3600" b="1" dirty="0">
              <a:solidFill>
                <a:srgbClr val="C00000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9137"/>
            <a:ext cx="3626063" cy="251736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510644" y="0"/>
            <a:ext cx="45719" cy="685649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5" name="Rectangle 14"/>
          <p:cNvSpPr/>
          <p:nvPr/>
        </p:nvSpPr>
        <p:spPr>
          <a:xfrm>
            <a:off x="-11809" y="2397149"/>
            <a:ext cx="3534262" cy="4700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6" name="Rectangle 15"/>
          <p:cNvSpPr/>
          <p:nvPr/>
        </p:nvSpPr>
        <p:spPr>
          <a:xfrm>
            <a:off x="-5003" y="4358782"/>
            <a:ext cx="3534262" cy="4700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grpSp>
        <p:nvGrpSpPr>
          <p:cNvPr id="18" name="Group 17"/>
          <p:cNvGrpSpPr/>
          <p:nvPr/>
        </p:nvGrpSpPr>
        <p:grpSpPr>
          <a:xfrm>
            <a:off x="10264607" y="80944"/>
            <a:ext cx="1977627" cy="1962866"/>
            <a:chOff x="6385235" y="74762"/>
            <a:chExt cx="3140451" cy="311701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572"/>
            <a:stretch/>
          </p:blipFill>
          <p:spPr>
            <a:xfrm>
              <a:off x="6437502" y="74762"/>
              <a:ext cx="3040380" cy="2080461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851"/>
            <a:stretch/>
          </p:blipFill>
          <p:spPr>
            <a:xfrm>
              <a:off x="6385235" y="2182137"/>
              <a:ext cx="3140451" cy="1009636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346" y="443253"/>
            <a:ext cx="1466652" cy="88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14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3" b="8192"/>
          <a:stretch/>
        </p:blipFill>
        <p:spPr>
          <a:xfrm>
            <a:off x="3771256" y="2013252"/>
            <a:ext cx="8410980" cy="4141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4013579" y="828218"/>
            <a:ext cx="3170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 dirty="0" smtClean="0">
                <a:solidFill>
                  <a:srgbClr val="C00000"/>
                </a:solidFill>
                <a:latin typeface="Copperplate Gothic Bold" panose="020E0705020206020404" pitchFamily="34" charset="0"/>
              </a:rPr>
              <a:t>2. UNIQUE</a:t>
            </a:r>
            <a:endParaRPr lang="en-SG" sz="3600" b="1" dirty="0">
              <a:solidFill>
                <a:srgbClr val="C00000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5537" y="1926101"/>
            <a:ext cx="288727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SG" sz="1700" b="1" i="1" dirty="0" smtClean="0">
                <a:solidFill>
                  <a:schemeClr val="bg1">
                    <a:lumMod val="95000"/>
                  </a:schemeClr>
                </a:solidFill>
                <a:latin typeface="Copperplate Gothic Bold" panose="020E0705020206020404" pitchFamily="34" charset="0"/>
              </a:rPr>
              <a:t>… THE UNIT INSTRUMENTS &amp; PERFORMANCE  </a:t>
            </a:r>
          </a:p>
          <a:p>
            <a:pPr algn="r"/>
            <a:endParaRPr lang="en-SG" sz="1700" b="1" i="1" dirty="0" smtClean="0">
              <a:solidFill>
                <a:schemeClr val="bg1">
                  <a:lumMod val="95000"/>
                </a:schemeClr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6979" y="4084179"/>
            <a:ext cx="3424277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Mỗi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tiết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mục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trong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chương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trình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đều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được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thiết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kế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riêng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sự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độc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đáo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của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mỗi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nhạc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cụ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lối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trình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diễn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khai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thác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kỹ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thuật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cao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nhất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của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mỗi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nhạc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cụ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đó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để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thể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hiện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sự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bay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bổng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tạo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nên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dáng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hình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của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âm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SG" sz="1700" dirty="0" err="1" smtClean="0">
                <a:solidFill>
                  <a:schemeClr val="tx1">
                    <a:lumMod val="95000"/>
                  </a:schemeClr>
                </a:solidFill>
              </a:rPr>
              <a:t>thanh</a:t>
            </a:r>
            <a:r>
              <a:rPr lang="en-SG" sz="1700" dirty="0" smtClean="0">
                <a:solidFill>
                  <a:schemeClr val="tx1">
                    <a:lumMod val="95000"/>
                  </a:schemeClr>
                </a:solidFill>
              </a:rPr>
              <a:t>.</a:t>
            </a:r>
          </a:p>
          <a:p>
            <a:pPr algn="r"/>
            <a:endParaRPr lang="en-SG" sz="1700" dirty="0" smtClean="0">
              <a:solidFill>
                <a:schemeClr val="tx1">
                  <a:lumMod val="95000"/>
                </a:schemeClr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0264607" y="80944"/>
            <a:ext cx="1977627" cy="1962866"/>
            <a:chOff x="6385235" y="74762"/>
            <a:chExt cx="3140451" cy="3117011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572"/>
            <a:stretch/>
          </p:blipFill>
          <p:spPr>
            <a:xfrm>
              <a:off x="6437502" y="74762"/>
              <a:ext cx="3040380" cy="208046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851"/>
            <a:stretch/>
          </p:blipFill>
          <p:spPr>
            <a:xfrm>
              <a:off x="6385235" y="2182137"/>
              <a:ext cx="3140451" cy="1009636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346" y="443253"/>
            <a:ext cx="1466652" cy="88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85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384</TotalTime>
  <Words>2643</Words>
  <Application>Microsoft Office PowerPoint</Application>
  <PresentationFormat>Widescreen</PresentationFormat>
  <Paragraphs>183</Paragraphs>
  <Slides>37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Arial</vt:lpstr>
      <vt:lpstr>Bahnschrift</vt:lpstr>
      <vt:lpstr>Calibri</vt:lpstr>
      <vt:lpstr>Calibri Light</vt:lpstr>
      <vt:lpstr>Copperplate Gothic Bold</vt:lpstr>
      <vt:lpstr>Franklin Gothic Demi Cond</vt:lpstr>
      <vt:lpstr>Office Theme</vt:lpstr>
      <vt:lpstr>PowerPoint Presentation</vt:lpstr>
      <vt:lpstr>Lời mở đầu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Music One</dc:title>
  <dc:creator>Thinh</dc:creator>
  <cp:lastModifiedBy>Windows User</cp:lastModifiedBy>
  <cp:revision>495</cp:revision>
  <cp:lastPrinted>2020-09-09T01:58:17Z</cp:lastPrinted>
  <dcterms:created xsi:type="dcterms:W3CDTF">2017-04-25T23:23:10Z</dcterms:created>
  <dcterms:modified xsi:type="dcterms:W3CDTF">2020-09-09T07:13:35Z</dcterms:modified>
</cp:coreProperties>
</file>